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00" r:id="rId1"/>
    <p:sldMasterId id="2147483664" r:id="rId2"/>
    <p:sldMasterId id="2147483688" r:id="rId3"/>
  </p:sldMasterIdLst>
  <p:notesMasterIdLst>
    <p:notesMasterId r:id="rId33"/>
  </p:notesMasterIdLst>
  <p:handoutMasterIdLst>
    <p:handoutMasterId r:id="rId34"/>
  </p:handoutMasterIdLst>
  <p:sldIdLst>
    <p:sldId id="462" r:id="rId4"/>
    <p:sldId id="471" r:id="rId5"/>
    <p:sldId id="478" r:id="rId6"/>
    <p:sldId id="401" r:id="rId7"/>
    <p:sldId id="463" r:id="rId8"/>
    <p:sldId id="479" r:id="rId9"/>
    <p:sldId id="454" r:id="rId10"/>
    <p:sldId id="483" r:id="rId11"/>
    <p:sldId id="413" r:id="rId12"/>
    <p:sldId id="414" r:id="rId13"/>
    <p:sldId id="410" r:id="rId14"/>
    <p:sldId id="426" r:id="rId15"/>
    <p:sldId id="434" r:id="rId16"/>
    <p:sldId id="440" r:id="rId17"/>
    <p:sldId id="419" r:id="rId18"/>
    <p:sldId id="480" r:id="rId19"/>
    <p:sldId id="468" r:id="rId20"/>
    <p:sldId id="482" r:id="rId21"/>
    <p:sldId id="467" r:id="rId22"/>
    <p:sldId id="464" r:id="rId23"/>
    <p:sldId id="465" r:id="rId24"/>
    <p:sldId id="470" r:id="rId25"/>
    <p:sldId id="481" r:id="rId26"/>
    <p:sldId id="474" r:id="rId27"/>
    <p:sldId id="475" r:id="rId28"/>
    <p:sldId id="476" r:id="rId29"/>
    <p:sldId id="472" r:id="rId30"/>
    <p:sldId id="461" r:id="rId31"/>
    <p:sldId id="484" r:id="rId32"/>
  </p:sldIdLst>
  <p:sldSz cx="9144000" cy="6858000" type="screen4x3"/>
  <p:notesSz cx="6735763" cy="9866313"/>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itchFamily="-8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itchFamily="-8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itchFamily="-8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itchFamily="-8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itchFamily="-84" charset="-128"/>
        <a:cs typeface="+mn-cs"/>
      </a:defRPr>
    </a:lvl5pPr>
    <a:lvl6pPr marL="2286000" algn="l" defTabSz="914400" rtl="0" eaLnBrk="1" latinLnBrk="0" hangingPunct="1">
      <a:defRPr sz="2400" kern="1200">
        <a:solidFill>
          <a:schemeClr val="tx1"/>
        </a:solidFill>
        <a:latin typeface="Arial" panose="020B0604020202020204" pitchFamily="34" charset="0"/>
        <a:ea typeface="ヒラギノ角ゴ Pro W3" pitchFamily="-84" charset="-128"/>
        <a:cs typeface="+mn-cs"/>
      </a:defRPr>
    </a:lvl6pPr>
    <a:lvl7pPr marL="2743200" algn="l" defTabSz="914400" rtl="0" eaLnBrk="1" latinLnBrk="0" hangingPunct="1">
      <a:defRPr sz="2400" kern="1200">
        <a:solidFill>
          <a:schemeClr val="tx1"/>
        </a:solidFill>
        <a:latin typeface="Arial" panose="020B0604020202020204" pitchFamily="34" charset="0"/>
        <a:ea typeface="ヒラギノ角ゴ Pro W3" pitchFamily="-84" charset="-128"/>
        <a:cs typeface="+mn-cs"/>
      </a:defRPr>
    </a:lvl7pPr>
    <a:lvl8pPr marL="3200400" algn="l" defTabSz="914400" rtl="0" eaLnBrk="1" latinLnBrk="0" hangingPunct="1">
      <a:defRPr sz="2400" kern="1200">
        <a:solidFill>
          <a:schemeClr val="tx1"/>
        </a:solidFill>
        <a:latin typeface="Arial" panose="020B0604020202020204" pitchFamily="34" charset="0"/>
        <a:ea typeface="ヒラギノ角ゴ Pro W3" pitchFamily="-84" charset="-128"/>
        <a:cs typeface="+mn-cs"/>
      </a:defRPr>
    </a:lvl8pPr>
    <a:lvl9pPr marL="3657600" algn="l" defTabSz="914400" rtl="0" eaLnBrk="1" latinLnBrk="0" hangingPunct="1">
      <a:defRPr sz="2400" kern="1200">
        <a:solidFill>
          <a:schemeClr val="tx1"/>
        </a:solidFill>
        <a:latin typeface="Arial" panose="020B0604020202020204" pitchFamily="34" charset="0"/>
        <a:ea typeface="ヒラギノ角ゴ Pro W3" pitchFamily="-8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08">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600"/>
    <a:srgbClr val="FFFF66"/>
    <a:srgbClr val="4BD0FF"/>
    <a:srgbClr val="009999"/>
    <a:srgbClr val="00AEEF"/>
    <a:srgbClr val="01B4E7"/>
    <a:srgbClr val="005DAA"/>
    <a:srgbClr val="58585A"/>
    <a:srgbClr val="D91B5C"/>
    <a:srgbClr val="8721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94" y="210"/>
      </p:cViewPr>
      <p:guideLst>
        <p:guide orient="horz" pos="2160"/>
        <p:guide pos="2880"/>
      </p:guideLst>
    </p:cSldViewPr>
  </p:slideViewPr>
  <p:outlineViewPr>
    <p:cViewPr>
      <p:scale>
        <a:sx n="75" d="100"/>
        <a:sy n="75" d="100"/>
      </p:scale>
      <p:origin x="784" y="16296"/>
    </p:cViewPr>
  </p:outlineViewPr>
  <p:notesTextViewPr>
    <p:cViewPr>
      <p:scale>
        <a:sx n="100" d="100"/>
        <a:sy n="100" d="100"/>
      </p:scale>
      <p:origin x="0" y="0"/>
    </p:cViewPr>
  </p:notesTextViewPr>
  <p:sorterViewPr>
    <p:cViewPr>
      <p:scale>
        <a:sx n="100" d="100"/>
        <a:sy n="100" d="100"/>
      </p:scale>
      <p:origin x="0" y="4470"/>
    </p:cViewPr>
  </p:sorterViewPr>
  <p:notesViewPr>
    <p:cSldViewPr>
      <p:cViewPr varScale="1">
        <p:scale>
          <a:sx n="159" d="100"/>
          <a:sy n="159" d="100"/>
        </p:scale>
        <p:origin x="-6480" y="-104"/>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19413" cy="49371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19459" name="Rectangle 3"/>
          <p:cNvSpPr>
            <a:spLocks noGrp="1" noChangeArrowheads="1"/>
          </p:cNvSpPr>
          <p:nvPr>
            <p:ph type="dt" sz="quarter" idx="1"/>
          </p:nvPr>
        </p:nvSpPr>
        <p:spPr bwMode="auto">
          <a:xfrm>
            <a:off x="3816350" y="0"/>
            <a:ext cx="2919413" cy="49371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19460" name="Rectangle 4"/>
          <p:cNvSpPr>
            <a:spLocks noGrp="1" noChangeArrowheads="1"/>
          </p:cNvSpPr>
          <p:nvPr>
            <p:ph type="ftr" sz="quarter" idx="2"/>
          </p:nvPr>
        </p:nvSpPr>
        <p:spPr bwMode="auto">
          <a:xfrm>
            <a:off x="0" y="9372600"/>
            <a:ext cx="2919413" cy="493713"/>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19461" name="Rectangle 5"/>
          <p:cNvSpPr>
            <a:spLocks noGrp="1" noChangeArrowheads="1"/>
          </p:cNvSpPr>
          <p:nvPr>
            <p:ph type="sldNum" sz="quarter" idx="3"/>
          </p:nvPr>
        </p:nvSpPr>
        <p:spPr bwMode="auto">
          <a:xfrm>
            <a:off x="3816350" y="9372600"/>
            <a:ext cx="2919413" cy="493713"/>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7392FB9C-EEE0-4365-8A37-4A24C59EC41F}" type="slidenum">
              <a:rPr lang="en-US" altLang="en-US"/>
              <a:pPr>
                <a:defRPr/>
              </a:pPr>
              <a:t>‹#›</a:t>
            </a:fld>
            <a:endParaRPr lang="en-US" altLang="en-US"/>
          </a:p>
        </p:txBody>
      </p:sp>
    </p:spTree>
    <p:extLst>
      <p:ext uri="{BB962C8B-B14F-4D97-AF65-F5344CB8AC3E}">
        <p14:creationId xmlns:p14="http://schemas.microsoft.com/office/powerpoint/2010/main" val="3976371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19413" cy="49371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3075" name="Rectangle 3"/>
          <p:cNvSpPr>
            <a:spLocks noGrp="1" noChangeArrowheads="1"/>
          </p:cNvSpPr>
          <p:nvPr>
            <p:ph type="dt" idx="1"/>
          </p:nvPr>
        </p:nvSpPr>
        <p:spPr bwMode="auto">
          <a:xfrm>
            <a:off x="3816350" y="0"/>
            <a:ext cx="2919413" cy="49371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901700" y="739775"/>
            <a:ext cx="4932363"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898525" y="4687888"/>
            <a:ext cx="4938713" cy="443865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9372600"/>
            <a:ext cx="2919413" cy="493713"/>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3079" name="Rectangle 7"/>
          <p:cNvSpPr>
            <a:spLocks noGrp="1" noChangeArrowheads="1"/>
          </p:cNvSpPr>
          <p:nvPr>
            <p:ph type="sldNum" sz="quarter" idx="5"/>
          </p:nvPr>
        </p:nvSpPr>
        <p:spPr bwMode="auto">
          <a:xfrm>
            <a:off x="3816350" y="9372600"/>
            <a:ext cx="2919413" cy="493713"/>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1F29CDBD-A8D6-4C3F-A7CE-4CE4E36F7F71}" type="slidenum">
              <a:rPr lang="en-US" altLang="en-US"/>
              <a:pPr>
                <a:defRPr/>
              </a:pPr>
              <a:t>‹#›</a:t>
            </a:fld>
            <a:endParaRPr lang="en-US" altLang="en-US"/>
          </a:p>
        </p:txBody>
      </p:sp>
    </p:spTree>
    <p:extLst>
      <p:ext uri="{BB962C8B-B14F-4D97-AF65-F5344CB8AC3E}">
        <p14:creationId xmlns:p14="http://schemas.microsoft.com/office/powerpoint/2010/main" val="39246328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1pPr>
    <a:lvl2pPr marL="457200"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2pPr>
    <a:lvl3pPr marL="914400"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3pPr>
    <a:lvl4pPr marL="1371600"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4pPr>
    <a:lvl5pPr marL="1828800"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5B3FE118-B2DE-47FD-A33D-607D499333A9}" type="slidenum">
              <a:rPr lang="en-US"/>
              <a:pPr/>
              <a:t>13</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CA"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rgbClr val="00AEEF"/>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rgbClr val="00AEEF"/>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71126506"/>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Rectangle 4"/>
          <p:cNvSpPr>
            <a:spLocks noChangeArrowheads="1"/>
          </p:cNvSpPr>
          <p:nvPr userDrawn="1"/>
        </p:nvSpPr>
        <p:spPr bwMode="auto">
          <a:xfrm>
            <a:off x="-76200" y="457200"/>
            <a:ext cx="9296400" cy="533400"/>
          </a:xfrm>
          <a:prstGeom prst="rect">
            <a:avLst/>
          </a:prstGeom>
          <a:solidFill>
            <a:srgbClr val="FF7600"/>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5286904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763000" cy="533400"/>
          </a:xfrm>
          <a:prstGeom prst="rect">
            <a:avLst/>
          </a:prstGeom>
        </p:spPr>
        <p:txBody>
          <a:bodyPr lIns="0" tIns="0" rIns="0" bIns="0" anchor="ctr" anchorCtr="0"/>
          <a:lstStyle>
            <a:lvl1pPr algn="l">
              <a:defRPr sz="1800">
                <a:solidFill>
                  <a:schemeClr val="bg1">
                    <a:lumMod val="85000"/>
                  </a:schemeClr>
                </a:solidFill>
                <a:latin typeface="Arial Narrow"/>
                <a:cs typeface="Arial Narrow"/>
              </a:defRPr>
            </a:lvl1pPr>
          </a:lstStyle>
          <a:p>
            <a:r>
              <a:rPr lang="en-US" smtClean="0"/>
              <a:t>Click to edit Master title style</a:t>
            </a:r>
            <a:endParaRPr lang="en-US" dirty="0"/>
          </a:p>
        </p:txBody>
      </p:sp>
    </p:spTree>
    <p:extLst>
      <p:ext uri="{BB962C8B-B14F-4D97-AF65-F5344CB8AC3E}">
        <p14:creationId xmlns:p14="http://schemas.microsoft.com/office/powerpoint/2010/main" val="303379495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0" i="0" cap="all">
                <a:latin typeface="Arial Narrow"/>
                <a:cs typeface="Arial Narrow"/>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Georgia"/>
                <a:cs typeface="Georgi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icture Placeholder 4"/>
          <p:cNvSpPr>
            <a:spLocks noGrp="1"/>
          </p:cNvSpPr>
          <p:nvPr>
            <p:ph type="pic" sz="quarter" idx="10"/>
          </p:nvPr>
        </p:nvSpPr>
        <p:spPr>
          <a:xfrm>
            <a:off x="3048000" y="6096000"/>
            <a:ext cx="1066800" cy="533400"/>
          </a:xfrm>
          <a:prstGeom prst="rect">
            <a:avLst/>
          </a:prstGeom>
        </p:spPr>
        <p:txBody>
          <a:bodyPr/>
          <a:lstStyle/>
          <a:p>
            <a:endParaRPr lang="en-AU"/>
          </a:p>
        </p:txBody>
      </p:sp>
    </p:spTree>
    <p:extLst>
      <p:ext uri="{BB962C8B-B14F-4D97-AF65-F5344CB8AC3E}">
        <p14:creationId xmlns:p14="http://schemas.microsoft.com/office/powerpoint/2010/main" val="172701079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pic>
        <p:nvPicPr>
          <p:cNvPr id="3" name="Picture 2" descr="2016-theme-vote.png"/>
          <p:cNvPicPr>
            <a:picLocks noChangeAspect="1"/>
          </p:cNvPicPr>
          <p:nvPr userDrawn="1"/>
        </p:nvPicPr>
        <p:blipFill>
          <a:blip r:embed="rId2" cstate="screen"/>
          <a:srcRect/>
          <a:stretch>
            <a:fillRect/>
          </a:stretch>
        </p:blipFill>
        <p:spPr>
          <a:xfrm>
            <a:off x="1371600" y="6096000"/>
            <a:ext cx="994986" cy="609600"/>
          </a:xfrm>
          <a:prstGeom prst="rect">
            <a:avLst/>
          </a:prstGeom>
        </p:spPr>
      </p:pic>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5722794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3595854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3600">
                <a:latin typeface="Arial Narrow"/>
                <a:cs typeface="Arial Narrow"/>
              </a:defRPr>
            </a:lvl1pPr>
          </a:lstStyle>
          <a:p>
            <a:r>
              <a:rPr lang="en-US" smtClean="0"/>
              <a:t>Click to edit Master title style</a:t>
            </a:r>
            <a:endParaRPr lang="en-US" dirty="0"/>
          </a:p>
        </p:txBody>
      </p:sp>
    </p:spTree>
    <p:extLst>
      <p:ext uri="{BB962C8B-B14F-4D97-AF65-F5344CB8AC3E}">
        <p14:creationId xmlns:p14="http://schemas.microsoft.com/office/powerpoint/2010/main" val="385825989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14045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Arial Narrow"/>
                <a:cs typeface="Arial Narrow"/>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Georgia"/>
                <a:cs typeface="Georgia"/>
              </a:defRPr>
            </a:lvl1pPr>
            <a:lvl2pPr>
              <a:defRPr sz="2800">
                <a:latin typeface="Georgia"/>
                <a:cs typeface="Georgia"/>
              </a:defRPr>
            </a:lvl2pPr>
            <a:lvl3pPr>
              <a:defRPr sz="2400">
                <a:latin typeface="Georgia"/>
                <a:cs typeface="Georgia"/>
              </a:defRPr>
            </a:lvl3pPr>
            <a:lvl4pPr>
              <a:defRPr sz="2000">
                <a:latin typeface="Georgia"/>
                <a:cs typeface="Georgia"/>
              </a:defRPr>
            </a:lvl4pPr>
            <a:lvl5pPr>
              <a:defRPr sz="2000">
                <a:latin typeface="Georgia"/>
                <a:cs typeface="Georgia"/>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50586778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Narrow"/>
                <a:cs typeface="Arial Narrow"/>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54092685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rgbClr val="005DAA"/>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rgbClr val="005DAA"/>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07766728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6619229"/>
      </p:ext>
    </p:extLst>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2983390"/>
      </p:ext>
    </p:extLst>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Rectangle 3"/>
          <p:cNvSpPr>
            <a:spLocks noChangeArrowheads="1"/>
          </p:cNvSpPr>
          <p:nvPr userDrawn="1"/>
        </p:nvSpPr>
        <p:spPr bwMode="auto">
          <a:xfrm>
            <a:off x="-152400" y="2667000"/>
            <a:ext cx="9525000" cy="1600200"/>
          </a:xfrm>
          <a:prstGeom prst="rect">
            <a:avLst/>
          </a:prstGeom>
          <a:solidFill>
            <a:schemeClr val="accent1"/>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extLst>
      <p:ext uri="{BB962C8B-B14F-4D97-AF65-F5344CB8AC3E}">
        <p14:creationId xmlns:p14="http://schemas.microsoft.com/office/powerpoint/2010/main" val="9993697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Rectangle 3"/>
          <p:cNvSpPr>
            <a:spLocks noChangeArrowheads="1"/>
          </p:cNvSpPr>
          <p:nvPr userDrawn="1"/>
        </p:nvSpPr>
        <p:spPr bwMode="auto">
          <a:xfrm>
            <a:off x="-152400" y="2667000"/>
            <a:ext cx="9525000" cy="1600200"/>
          </a:xfrm>
          <a:prstGeom prst="rect">
            <a:avLst/>
          </a:prstGeom>
          <a:solidFill>
            <a:srgbClr val="005DAA"/>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extLst>
      <p:ext uri="{BB962C8B-B14F-4D97-AF65-F5344CB8AC3E}">
        <p14:creationId xmlns:p14="http://schemas.microsoft.com/office/powerpoint/2010/main" val="191570474"/>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Rectangle 3"/>
          <p:cNvSpPr>
            <a:spLocks noChangeArrowheads="1"/>
          </p:cNvSpPr>
          <p:nvPr userDrawn="1"/>
        </p:nvSpPr>
        <p:spPr bwMode="auto">
          <a:xfrm>
            <a:off x="-152400" y="2667000"/>
            <a:ext cx="9525000" cy="1600200"/>
          </a:xfrm>
          <a:prstGeom prst="rect">
            <a:avLst/>
          </a:prstGeom>
          <a:solidFill>
            <a:schemeClr val="tx2"/>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extLst>
      <p:ext uri="{BB962C8B-B14F-4D97-AF65-F5344CB8AC3E}">
        <p14:creationId xmlns:p14="http://schemas.microsoft.com/office/powerpoint/2010/main" val="375342931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Rectangle 3"/>
          <p:cNvSpPr>
            <a:spLocks noChangeArrowheads="1"/>
          </p:cNvSpPr>
          <p:nvPr userDrawn="1"/>
        </p:nvSpPr>
        <p:spPr bwMode="auto">
          <a:xfrm>
            <a:off x="-152400" y="2667000"/>
            <a:ext cx="9525000" cy="1600200"/>
          </a:xfrm>
          <a:prstGeom prst="rect">
            <a:avLst/>
          </a:prstGeom>
          <a:solidFill>
            <a:srgbClr val="009999"/>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extLst>
      <p:ext uri="{BB962C8B-B14F-4D97-AF65-F5344CB8AC3E}">
        <p14:creationId xmlns:p14="http://schemas.microsoft.com/office/powerpoint/2010/main" val="189674630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Rectangle 3"/>
          <p:cNvSpPr>
            <a:spLocks noChangeArrowheads="1"/>
          </p:cNvSpPr>
          <p:nvPr userDrawn="1"/>
        </p:nvSpPr>
        <p:spPr bwMode="auto">
          <a:xfrm>
            <a:off x="-152400" y="2667000"/>
            <a:ext cx="9525000" cy="1600200"/>
          </a:xfrm>
          <a:prstGeom prst="rect">
            <a:avLst/>
          </a:prstGeom>
          <a:solidFill>
            <a:srgbClr val="FF7600"/>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extLst>
      <p:ext uri="{BB962C8B-B14F-4D97-AF65-F5344CB8AC3E}">
        <p14:creationId xmlns:p14="http://schemas.microsoft.com/office/powerpoint/2010/main" val="192077091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extLst>
      <p:ext uri="{BB962C8B-B14F-4D97-AF65-F5344CB8AC3E}">
        <p14:creationId xmlns:p14="http://schemas.microsoft.com/office/powerpoint/2010/main" val="53546953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8217493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accent3"/>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accent3"/>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55253931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accent6"/>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accent6"/>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17696816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Rectangle 4"/>
          <p:cNvSpPr>
            <a:spLocks noChangeArrowheads="1"/>
          </p:cNvSpPr>
          <p:nvPr userDrawn="1"/>
        </p:nvSpPr>
        <p:spPr bwMode="auto">
          <a:xfrm>
            <a:off x="-76200" y="457200"/>
            <a:ext cx="9296400" cy="533400"/>
          </a:xfrm>
          <a:prstGeom prst="rect">
            <a:avLst/>
          </a:prstGeom>
          <a:solidFill>
            <a:schemeClr val="accent1"/>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27294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Rectangle 4"/>
          <p:cNvSpPr>
            <a:spLocks noChangeArrowheads="1"/>
          </p:cNvSpPr>
          <p:nvPr userDrawn="1"/>
        </p:nvSpPr>
        <p:spPr bwMode="auto">
          <a:xfrm>
            <a:off x="-76200" y="457200"/>
            <a:ext cx="9296400" cy="533400"/>
          </a:xfrm>
          <a:prstGeom prst="rect">
            <a:avLst/>
          </a:prstGeom>
          <a:solidFill>
            <a:srgbClr val="005DAA"/>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385450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Rectangle 4"/>
          <p:cNvSpPr>
            <a:spLocks noChangeArrowheads="1"/>
          </p:cNvSpPr>
          <p:nvPr userDrawn="1"/>
        </p:nvSpPr>
        <p:spPr bwMode="auto">
          <a:xfrm>
            <a:off x="-76200" y="457200"/>
            <a:ext cx="9296400" cy="533400"/>
          </a:xfrm>
          <a:prstGeom prst="rect">
            <a:avLst/>
          </a:prstGeom>
          <a:solidFill>
            <a:schemeClr val="tx2"/>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7643558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Rectangle 4"/>
          <p:cNvSpPr>
            <a:spLocks noChangeArrowheads="1"/>
          </p:cNvSpPr>
          <p:nvPr userDrawn="1"/>
        </p:nvSpPr>
        <p:spPr bwMode="auto">
          <a:xfrm>
            <a:off x="-76200" y="457200"/>
            <a:ext cx="9296400" cy="533400"/>
          </a:xfrm>
          <a:prstGeom prst="rect">
            <a:avLst/>
          </a:prstGeom>
          <a:solidFill>
            <a:srgbClr val="009999"/>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38178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image" Target="../media/image2.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theme" Target="../theme/theme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4.xml"/><Relationship Id="rId7"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3">
                <a:lumMod val="20000"/>
                <a:lumOff val="80000"/>
              </a:schemeClr>
            </a:gs>
            <a:gs pos="40000">
              <a:schemeClr val="bg2">
                <a:tint val="45000"/>
                <a:shade val="99000"/>
                <a:satMod val="350000"/>
              </a:schemeClr>
            </a:gs>
            <a:gs pos="100000">
              <a:schemeClr val="bg2">
                <a:shade val="20000"/>
                <a:satMod val="25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E6E5D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027" name="Picture 1"/>
          <p:cNvPicPr>
            <a:picLocks noChangeAspect="1"/>
          </p:cNvPicPr>
          <p:nvPr userDrawn="1"/>
        </p:nvPicPr>
        <p:blipFill>
          <a:blip r:embed="rId7" cstate="screen">
            <a:extLst>
              <a:ext uri="{28A0092B-C50C-407E-A947-70E740481C1C}">
                <a14:useLocalDpi xmlns:a14="http://schemas.microsoft.com/office/drawing/2010/main" val="0"/>
              </a:ext>
            </a:extLst>
          </a:blip>
          <a:srcRect/>
          <a:stretch>
            <a:fillRect/>
          </a:stretch>
        </p:blipFill>
        <p:spPr bwMode="auto">
          <a:xfrm>
            <a:off x="2209800" y="304800"/>
            <a:ext cx="67183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31" r:id="rId1"/>
    <p:sldLayoutId id="2147484132" r:id="rId2"/>
    <p:sldLayoutId id="2147484133" r:id="rId3"/>
    <p:sldLayoutId id="2147484134" r:id="rId4"/>
    <p:sldLayoutId id="2147484135" r:id="rId5"/>
  </p:sldLayoutIdLst>
  <p:transition>
    <p:fade/>
  </p:transition>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3">
                <a:lumMod val="20000"/>
                <a:lumOff val="80000"/>
              </a:schemeClr>
            </a:gs>
            <a:gs pos="40000">
              <a:schemeClr val="bg2">
                <a:tint val="45000"/>
                <a:shade val="99000"/>
                <a:satMod val="350000"/>
              </a:schemeClr>
            </a:gs>
            <a:gs pos="100000">
              <a:schemeClr val="bg2">
                <a:shade val="20000"/>
                <a:satMod val="25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5" name="TextBox 4"/>
          <p:cNvSpPr txBox="1"/>
          <p:nvPr/>
        </p:nvSpPr>
        <p:spPr>
          <a:xfrm>
            <a:off x="7086600" y="6477000"/>
            <a:ext cx="1600200" cy="138113"/>
          </a:xfrm>
          <a:prstGeom prst="rect">
            <a:avLst/>
          </a:prstGeom>
          <a:noFill/>
        </p:spPr>
        <p:txBody>
          <a:bodyPr lIns="0" tIns="0" rIns="0" bIns="0">
            <a:spAutoFit/>
          </a:bodyPr>
          <a:lstStyle>
            <a:lvl1pPr>
              <a:defRPr sz="2400">
                <a:solidFill>
                  <a:schemeClr val="tx1"/>
                </a:solidFill>
                <a:latin typeface="Arial" panose="020B0604020202020204" pitchFamily="34" charset="0"/>
                <a:ea typeface="ヒラギノ角ゴ Pro W3" pitchFamily="-84" charset="-128"/>
              </a:defRPr>
            </a:lvl1pPr>
            <a:lvl2pPr marL="742950" indent="-285750">
              <a:defRPr sz="2400">
                <a:solidFill>
                  <a:schemeClr val="tx1"/>
                </a:solidFill>
                <a:latin typeface="Arial" panose="020B0604020202020204" pitchFamily="34" charset="0"/>
                <a:ea typeface="ヒラギノ角ゴ Pro W3" pitchFamily="-84" charset="-128"/>
              </a:defRPr>
            </a:lvl2pPr>
            <a:lvl3pPr marL="1143000" indent="-228600">
              <a:defRPr sz="2400">
                <a:solidFill>
                  <a:schemeClr val="tx1"/>
                </a:solidFill>
                <a:latin typeface="Arial" panose="020B0604020202020204" pitchFamily="34" charset="0"/>
                <a:ea typeface="ヒラギノ角ゴ Pro W3" pitchFamily="-84" charset="-128"/>
              </a:defRPr>
            </a:lvl3pPr>
            <a:lvl4pPr marL="1600200" indent="-228600">
              <a:defRPr sz="2400">
                <a:solidFill>
                  <a:schemeClr val="tx1"/>
                </a:solidFill>
                <a:latin typeface="Arial" panose="020B0604020202020204" pitchFamily="34" charset="0"/>
                <a:ea typeface="ヒラギノ角ゴ Pro W3" pitchFamily="-84" charset="-128"/>
              </a:defRPr>
            </a:lvl4pPr>
            <a:lvl5pPr marL="2057400" indent="-228600">
              <a:defRPr sz="2400">
                <a:solidFill>
                  <a:schemeClr val="tx1"/>
                </a:solidFill>
                <a:latin typeface="Arial" panose="020B0604020202020204"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9pPr>
          </a:lstStyle>
          <a:p>
            <a:pPr algn="r">
              <a:defRPr/>
            </a:pPr>
            <a:r>
              <a:rPr lang="en-US" altLang="en-US" sz="900" smtClean="0">
                <a:solidFill>
                  <a:srgbClr val="BCBDC0"/>
                </a:solidFill>
                <a:latin typeface="Arial Narrow" panose="020B0606020202030204" pitchFamily="34" charset="0"/>
              </a:rPr>
              <a:t>TITLE  |  </a:t>
            </a:r>
            <a:fld id="{73E9F7A5-94C2-4F01-A730-149B1E56B8BE}" type="slidenum">
              <a:rPr lang="en-US" altLang="en-US" sz="900" smtClean="0">
                <a:solidFill>
                  <a:srgbClr val="BCBDC0"/>
                </a:solidFill>
                <a:latin typeface="Arial Narrow" panose="020B0606020202030204" pitchFamily="34" charset="0"/>
              </a:rPr>
              <a:pPr algn="r">
                <a:defRPr/>
              </a:pPr>
              <a:t>‹#›</a:t>
            </a:fld>
            <a:r>
              <a:rPr lang="en-US" altLang="en-US" sz="900" smtClean="0">
                <a:solidFill>
                  <a:srgbClr val="BCBDC0"/>
                </a:solidFill>
                <a:latin typeface="Arial Narrow" panose="020B0606020202030204" pitchFamily="34" charset="0"/>
              </a:rPr>
              <a:t>  </a:t>
            </a:r>
            <a:endParaRPr lang="en-US" altLang="en-US" sz="900" smtClean="0">
              <a:solidFill>
                <a:srgbClr val="958D85"/>
              </a:solidFill>
              <a:latin typeface="Arial Narrow" panose="020B0606020202030204" pitchFamily="34" charset="0"/>
            </a:endParaRPr>
          </a:p>
        </p:txBody>
      </p:sp>
      <p:pic>
        <p:nvPicPr>
          <p:cNvPr id="2051" name="Picture 1"/>
          <p:cNvPicPr>
            <a:picLocks noChangeAspect="1"/>
          </p:cNvPicPr>
          <p:nvPr userDrawn="1"/>
        </p:nvPicPr>
        <p:blipFill>
          <a:blip r:embed="rId18" cstate="screen">
            <a:extLst>
              <a:ext uri="{28A0092B-C50C-407E-A947-70E740481C1C}">
                <a14:useLocalDpi xmlns:a14="http://schemas.microsoft.com/office/drawing/2010/main" val="0"/>
              </a:ext>
            </a:extLst>
          </a:blip>
          <a:srcRect/>
          <a:stretch>
            <a:fillRect/>
          </a:stretch>
        </p:blipFill>
        <p:spPr bwMode="auto">
          <a:xfrm>
            <a:off x="215900" y="6310313"/>
            <a:ext cx="27559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45" r:id="rId1"/>
    <p:sldLayoutId id="2147484146" r:id="rId2"/>
    <p:sldLayoutId id="2147484147" r:id="rId3"/>
    <p:sldLayoutId id="2147484148" r:id="rId4"/>
    <p:sldLayoutId id="2147484149" r:id="rId5"/>
    <p:sldLayoutId id="2147484137" r:id="rId6"/>
    <p:sldLayoutId id="2147484138" r:id="rId7"/>
    <p:sldLayoutId id="2147484159" r:id="rId8"/>
    <p:sldLayoutId id="2147484139" r:id="rId9"/>
    <p:sldLayoutId id="2147484140" r:id="rId10"/>
    <p:sldLayoutId id="2147484141" r:id="rId11"/>
    <p:sldLayoutId id="2147484142" r:id="rId12"/>
    <p:sldLayoutId id="2147484143" r:id="rId13"/>
    <p:sldLayoutId id="2147484144" r:id="rId14"/>
    <p:sldLayoutId id="2147484150" r:id="rId15"/>
    <p:sldLayoutId id="2147484151" r:id="rId16"/>
  </p:sldLayoutIdLst>
  <p:transition>
    <p:fade/>
  </p:transition>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3">
                <a:lumMod val="20000"/>
                <a:lumOff val="80000"/>
              </a:schemeClr>
            </a:gs>
            <a:gs pos="40000">
              <a:schemeClr val="bg2">
                <a:tint val="45000"/>
                <a:shade val="99000"/>
                <a:satMod val="350000"/>
              </a:schemeClr>
            </a:gs>
            <a:gs pos="100000">
              <a:schemeClr val="bg2">
                <a:shade val="20000"/>
                <a:satMod val="25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7162800" y="6477000"/>
            <a:ext cx="1524000" cy="138113"/>
          </a:xfrm>
          <a:prstGeom prst="rect">
            <a:avLst/>
          </a:prstGeom>
          <a:noFill/>
        </p:spPr>
        <p:txBody>
          <a:bodyPr lIns="0" tIns="0" rIns="0" bIns="0">
            <a:spAutoFit/>
          </a:bodyPr>
          <a:lstStyle>
            <a:lvl1pPr>
              <a:defRPr sz="2400">
                <a:solidFill>
                  <a:schemeClr val="tx1"/>
                </a:solidFill>
                <a:latin typeface="Arial" panose="020B0604020202020204" pitchFamily="34" charset="0"/>
                <a:ea typeface="ヒラギノ角ゴ Pro W3" pitchFamily="-84" charset="-128"/>
              </a:defRPr>
            </a:lvl1pPr>
            <a:lvl2pPr marL="742950" indent="-285750">
              <a:defRPr sz="2400">
                <a:solidFill>
                  <a:schemeClr val="tx1"/>
                </a:solidFill>
                <a:latin typeface="Arial" panose="020B0604020202020204" pitchFamily="34" charset="0"/>
                <a:ea typeface="ヒラギノ角ゴ Pro W3" pitchFamily="-84" charset="-128"/>
              </a:defRPr>
            </a:lvl2pPr>
            <a:lvl3pPr marL="1143000" indent="-228600">
              <a:defRPr sz="2400">
                <a:solidFill>
                  <a:schemeClr val="tx1"/>
                </a:solidFill>
                <a:latin typeface="Arial" panose="020B0604020202020204" pitchFamily="34" charset="0"/>
                <a:ea typeface="ヒラギノ角ゴ Pro W3" pitchFamily="-84" charset="-128"/>
              </a:defRPr>
            </a:lvl3pPr>
            <a:lvl4pPr marL="1600200" indent="-228600">
              <a:defRPr sz="2400">
                <a:solidFill>
                  <a:schemeClr val="tx1"/>
                </a:solidFill>
                <a:latin typeface="Arial" panose="020B0604020202020204" pitchFamily="34" charset="0"/>
                <a:ea typeface="ヒラギノ角ゴ Pro W3" pitchFamily="-84" charset="-128"/>
              </a:defRPr>
            </a:lvl4pPr>
            <a:lvl5pPr marL="2057400" indent="-228600">
              <a:defRPr sz="2400">
                <a:solidFill>
                  <a:schemeClr val="tx1"/>
                </a:solidFill>
                <a:latin typeface="Arial" panose="020B0604020202020204"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9pPr>
          </a:lstStyle>
          <a:p>
            <a:pPr algn="r">
              <a:defRPr/>
            </a:pPr>
            <a:r>
              <a:rPr lang="en-US" altLang="en-US" sz="900" smtClean="0">
                <a:solidFill>
                  <a:srgbClr val="BCBDC0"/>
                </a:solidFill>
                <a:latin typeface="Arial Narrow" panose="020B0606020202030204" pitchFamily="34" charset="0"/>
              </a:rPr>
              <a:t>TITLE |  </a:t>
            </a:r>
            <a:fld id="{B88FB4A5-4206-4CF4-B462-88EF4A2519B1}" type="slidenum">
              <a:rPr lang="en-US" altLang="en-US" sz="900" smtClean="0">
                <a:solidFill>
                  <a:srgbClr val="BCBDC0"/>
                </a:solidFill>
                <a:latin typeface="Arial Narrow" panose="020B0606020202030204" pitchFamily="34" charset="0"/>
              </a:rPr>
              <a:pPr algn="r">
                <a:defRPr/>
              </a:pPr>
              <a:t>‹#›</a:t>
            </a:fld>
            <a:r>
              <a:rPr lang="en-US" altLang="en-US" sz="900" smtClean="0">
                <a:solidFill>
                  <a:srgbClr val="BCBDC0"/>
                </a:solidFill>
                <a:latin typeface="Arial Narrow" panose="020B0606020202030204" pitchFamily="34" charset="0"/>
              </a:rPr>
              <a:t>  </a:t>
            </a:r>
            <a:endParaRPr lang="en-US" altLang="en-US" sz="900" smtClean="0">
              <a:solidFill>
                <a:srgbClr val="958D85"/>
              </a:solidFill>
              <a:latin typeface="Arial Narrow" panose="020B0606020202030204" pitchFamily="34" charset="0"/>
            </a:endParaRPr>
          </a:p>
        </p:txBody>
      </p:sp>
      <p:pic>
        <p:nvPicPr>
          <p:cNvPr id="3075" name="Picture 4"/>
          <p:cNvPicPr>
            <a:picLocks noChangeAspect="1" noChangeArrowheads="1"/>
          </p:cNvPicPr>
          <p:nvPr userDrawn="1"/>
        </p:nvPicPr>
        <p:blipFill>
          <a:blip r:embed="rId8" cstate="screen">
            <a:extLst>
              <a:ext uri="{28A0092B-C50C-407E-A947-70E740481C1C}">
                <a14:useLocalDpi xmlns:a14="http://schemas.microsoft.com/office/drawing/2010/main" val="0"/>
              </a:ext>
            </a:extLst>
          </a:blip>
          <a:srcRect/>
          <a:stretch>
            <a:fillRect/>
          </a:stretch>
        </p:blipFill>
        <p:spPr bwMode="auto">
          <a:xfrm>
            <a:off x="152400" y="6276975"/>
            <a:ext cx="2755900"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4152" r:id="rId1"/>
    <p:sldLayoutId id="2147484153" r:id="rId2"/>
    <p:sldLayoutId id="2147484154" r:id="rId3"/>
    <p:sldLayoutId id="2147484155" r:id="rId4"/>
    <p:sldLayoutId id="2147484156" r:id="rId5"/>
    <p:sldLayoutId id="2147484157" r:id="rId6"/>
  </p:sldLayoutIdLst>
  <p:transition>
    <p:fade/>
  </p:transition>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3.jpeg"/><Relationship Id="rId2" Type="http://schemas.openxmlformats.org/officeDocument/2006/relationships/image" Target="../media/image8.png"/><Relationship Id="rId1" Type="http://schemas.openxmlformats.org/officeDocument/2006/relationships/slideLayout" Target="../slideLayouts/slideLayout17.xml"/><Relationship Id="rId6" Type="http://schemas.openxmlformats.org/officeDocument/2006/relationships/image" Target="../media/image6.png"/><Relationship Id="rId5" Type="http://schemas.openxmlformats.org/officeDocument/2006/relationships/image" Target="../media/image32.jpeg"/><Relationship Id="rId4" Type="http://schemas.openxmlformats.org/officeDocument/2006/relationships/image" Target="../media/image31.jpeg"/></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8.png"/><Relationship Id="rId1" Type="http://schemas.openxmlformats.org/officeDocument/2006/relationships/slideLayout" Target="../slideLayouts/slideLayout17.xml"/><Relationship Id="rId5" Type="http://schemas.openxmlformats.org/officeDocument/2006/relationships/image" Target="../media/image35.jpe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8.png"/><Relationship Id="rId1" Type="http://schemas.openxmlformats.org/officeDocument/2006/relationships/slideLayout" Target="../slideLayouts/slideLayout1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image" Target="../media/image8.png"/><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0.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17.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7.xml"/><Relationship Id="rId5" Type="http://schemas.openxmlformats.org/officeDocument/2006/relationships/image" Target="../media/image49.jpeg"/><Relationship Id="rId4" Type="http://schemas.openxmlformats.org/officeDocument/2006/relationships/image" Target="../media/image48.jpe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0.wmf"/><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17.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58.jpeg"/><Relationship Id="rId4" Type="http://schemas.openxmlformats.org/officeDocument/2006/relationships/image" Target="../media/image54.jpeg"/><Relationship Id="rId9"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video" Target="file:///C:\Users\Ken\Desktop\DISTRICT%20FOUNDATION%20DOCS\POWERPOINTS\Foundation%20Centenary%204.32.mp4"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jpeg"/><Relationship Id="rId7"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Layout" Target="../slideLayouts/slideLayout1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1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29.jpeg"/><Relationship Id="rId2" Type="http://schemas.openxmlformats.org/officeDocument/2006/relationships/image" Target="../media/image26.jpeg"/><Relationship Id="rId1" Type="http://schemas.openxmlformats.org/officeDocument/2006/relationships/slideLayout" Target="../slideLayouts/slideLayout17.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800" y="2819400"/>
            <a:ext cx="7772400" cy="1500187"/>
          </a:xfrm>
        </p:spPr>
        <p:txBody>
          <a:bodyPr/>
          <a:lstStyle/>
          <a:p>
            <a:endParaRPr lang="en-AU"/>
          </a:p>
        </p:txBody>
      </p:sp>
      <p:sp>
        <p:nvSpPr>
          <p:cNvPr id="7" name="Rectangle 6"/>
          <p:cNvSpPr/>
          <p:nvPr/>
        </p:nvSpPr>
        <p:spPr>
          <a:xfrm>
            <a:off x="0" y="2667000"/>
            <a:ext cx="9144000" cy="914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8" name="TextBox 7"/>
          <p:cNvSpPr txBox="1"/>
          <p:nvPr/>
        </p:nvSpPr>
        <p:spPr>
          <a:xfrm>
            <a:off x="228600" y="2743200"/>
            <a:ext cx="5181600" cy="707886"/>
          </a:xfrm>
          <a:prstGeom prst="rect">
            <a:avLst/>
          </a:prstGeom>
          <a:noFill/>
        </p:spPr>
        <p:txBody>
          <a:bodyPr wrap="square" rtlCol="0">
            <a:spAutoFit/>
          </a:bodyPr>
          <a:lstStyle/>
          <a:p>
            <a:r>
              <a:rPr lang="en-AU" sz="4000" b="1" dirty="0" smtClean="0">
                <a:solidFill>
                  <a:schemeClr val="tx2"/>
                </a:solidFill>
              </a:rPr>
              <a:t>Rotary Foundation</a:t>
            </a:r>
            <a:endParaRPr lang="en-AU" sz="4000" b="1" dirty="0">
              <a:solidFill>
                <a:schemeClr val="tx2"/>
              </a:solidFill>
            </a:endParaRPr>
          </a:p>
        </p:txBody>
      </p:sp>
      <p:sp>
        <p:nvSpPr>
          <p:cNvPr id="10" name="TextBox 9"/>
          <p:cNvSpPr txBox="1"/>
          <p:nvPr/>
        </p:nvSpPr>
        <p:spPr>
          <a:xfrm>
            <a:off x="533400" y="4038600"/>
            <a:ext cx="8001000" cy="1569660"/>
          </a:xfrm>
          <a:prstGeom prst="rect">
            <a:avLst/>
          </a:prstGeom>
          <a:noFill/>
        </p:spPr>
        <p:txBody>
          <a:bodyPr wrap="square" rtlCol="0">
            <a:spAutoFit/>
          </a:bodyPr>
          <a:lstStyle/>
          <a:p>
            <a:r>
              <a:rPr lang="en-AU" b="1" dirty="0" smtClean="0">
                <a:solidFill>
                  <a:schemeClr val="tx2"/>
                </a:solidFill>
                <a:latin typeface="Georgia" pitchFamily="18" charset="0"/>
              </a:rPr>
              <a:t>PDG Jo </a:t>
            </a:r>
            <a:r>
              <a:rPr lang="en-AU" b="1" dirty="0" err="1" smtClean="0">
                <a:solidFill>
                  <a:schemeClr val="tx2"/>
                </a:solidFill>
                <a:latin typeface="Georgia" pitchFamily="18" charset="0"/>
              </a:rPr>
              <a:t>Wilkin</a:t>
            </a:r>
            <a:r>
              <a:rPr lang="en-AU" b="1" dirty="0" smtClean="0">
                <a:solidFill>
                  <a:schemeClr val="tx2"/>
                </a:solidFill>
                <a:latin typeface="Georgia" pitchFamily="18" charset="0"/>
              </a:rPr>
              <a:t>  / PDG Ken Hall</a:t>
            </a:r>
          </a:p>
          <a:p>
            <a:r>
              <a:rPr lang="en-AU" b="1" dirty="0" smtClean="0">
                <a:solidFill>
                  <a:schemeClr val="tx2"/>
                </a:solidFill>
                <a:latin typeface="Georgia" pitchFamily="18" charset="0"/>
              </a:rPr>
              <a:t>D9650 District Assembly </a:t>
            </a:r>
          </a:p>
          <a:p>
            <a:r>
              <a:rPr lang="en-AU" b="1" dirty="0" smtClean="0">
                <a:solidFill>
                  <a:schemeClr val="tx2"/>
                </a:solidFill>
                <a:latin typeface="Georgia" pitchFamily="18" charset="0"/>
              </a:rPr>
              <a:t>	Kempsey 29 April 2017</a:t>
            </a:r>
          </a:p>
          <a:p>
            <a:r>
              <a:rPr lang="en-AU" b="1" dirty="0" smtClean="0">
                <a:solidFill>
                  <a:schemeClr val="tx2"/>
                </a:solidFill>
                <a:latin typeface="Georgia" pitchFamily="18" charset="0"/>
              </a:rPr>
              <a:t>	Armidale 21 May 2017</a:t>
            </a:r>
            <a:endParaRPr lang="en-AU" b="1" dirty="0">
              <a:solidFill>
                <a:schemeClr val="tx2"/>
              </a:solidFill>
              <a:latin typeface="Georgia" pitchFamily="18" charset="0"/>
            </a:endParaRPr>
          </a:p>
        </p:txBody>
      </p:sp>
      <p:pic>
        <p:nvPicPr>
          <p:cNvPr id="37892" name="Picture 4" descr="Image result for rotary theme logo 2017-18"/>
          <p:cNvPicPr>
            <a:picLocks noChangeAspect="1" noChangeArrowheads="1"/>
          </p:cNvPicPr>
          <p:nvPr/>
        </p:nvPicPr>
        <p:blipFill>
          <a:blip r:embed="rId2" cstate="screen"/>
          <a:srcRect/>
          <a:stretch>
            <a:fillRect/>
          </a:stretch>
        </p:blipFill>
        <p:spPr bwMode="auto">
          <a:xfrm>
            <a:off x="4114800" y="381000"/>
            <a:ext cx="4648200" cy="956098"/>
          </a:xfrm>
          <a:prstGeom prst="rect">
            <a:avLst/>
          </a:prstGeom>
          <a:noFill/>
        </p:spPr>
      </p:pic>
      <p:pic>
        <p:nvPicPr>
          <p:cNvPr id="12" name="Picture 4" descr="Image result for rotary theme logo 2017-18"/>
          <p:cNvPicPr>
            <a:picLocks noChangeAspect="1" noChangeArrowheads="1"/>
          </p:cNvPicPr>
          <p:nvPr/>
        </p:nvPicPr>
        <p:blipFill>
          <a:blip r:embed="rId3"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screen"/>
          <a:srcRect/>
          <a:stretch>
            <a:fillRect/>
          </a:stretch>
        </p:blipFill>
        <p:spPr bwMode="auto">
          <a:xfrm>
            <a:off x="7860680" y="304800"/>
            <a:ext cx="940419" cy="838200"/>
          </a:xfrm>
          <a:prstGeom prst="rect">
            <a:avLst/>
          </a:prstGeom>
          <a:noFill/>
          <a:ln w="3175">
            <a:solidFill>
              <a:srgbClr val="000000"/>
            </a:solidFill>
            <a:miter lim="800000"/>
            <a:headEnd/>
            <a:tailEnd/>
          </a:ln>
        </p:spPr>
      </p:pic>
      <p:pic>
        <p:nvPicPr>
          <p:cNvPr id="15361" name="Picture 1" descr="C:\Users\Ken\Desktop\Indian project pics\12717886_1063166633743485_2203210399521687829_n.jpg"/>
          <p:cNvPicPr>
            <a:picLocks noChangeAspect="1" noChangeArrowheads="1"/>
          </p:cNvPicPr>
          <p:nvPr/>
        </p:nvPicPr>
        <p:blipFill>
          <a:blip r:embed="rId3" cstate="screen"/>
          <a:srcRect/>
          <a:stretch>
            <a:fillRect/>
          </a:stretch>
        </p:blipFill>
        <p:spPr bwMode="auto">
          <a:xfrm>
            <a:off x="5181600" y="1574800"/>
            <a:ext cx="3790950" cy="50546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52400" y="2979003"/>
            <a:ext cx="5257800" cy="830997"/>
          </a:xfrm>
          <a:prstGeom prst="rect">
            <a:avLst/>
          </a:prstGeom>
          <a:noFill/>
        </p:spPr>
        <p:txBody>
          <a:bodyPr wrap="square" rtlCol="0">
            <a:spAutoFit/>
          </a:bodyPr>
          <a:lstStyle/>
          <a:p>
            <a:r>
              <a:rPr lang="en-AU" b="1" i="1" dirty="0" smtClean="0">
                <a:solidFill>
                  <a:srgbClr val="002060"/>
                </a:solidFill>
                <a:latin typeface="Georgia" pitchFamily="18" charset="0"/>
              </a:rPr>
              <a:t>Tamworth RC  -  Toilets for girls in 100 Indian schools</a:t>
            </a:r>
            <a:endParaRPr lang="en-AU" b="1" i="1" dirty="0">
              <a:solidFill>
                <a:srgbClr val="002060"/>
              </a:solidFill>
              <a:latin typeface="Georgia" pitchFamily="18" charset="0"/>
            </a:endParaRPr>
          </a:p>
        </p:txBody>
      </p:sp>
      <p:pic>
        <p:nvPicPr>
          <p:cNvPr id="15362" name="Picture 2" descr="C:\Users\Ken\Desktop\Indian project pics\12801543_1061913637202118_1109596060773650529_n.jpg"/>
          <p:cNvPicPr>
            <a:picLocks noChangeAspect="1" noChangeArrowheads="1"/>
          </p:cNvPicPr>
          <p:nvPr/>
        </p:nvPicPr>
        <p:blipFill>
          <a:blip r:embed="rId4" cstate="screen"/>
          <a:srcRect/>
          <a:stretch>
            <a:fillRect/>
          </a:stretch>
        </p:blipFill>
        <p:spPr bwMode="auto">
          <a:xfrm>
            <a:off x="293846" y="-1"/>
            <a:ext cx="2144554" cy="2895601"/>
          </a:xfrm>
          <a:prstGeom prst="rect">
            <a:avLst/>
          </a:prstGeom>
          <a:ln>
            <a:noFill/>
          </a:ln>
          <a:effectLst>
            <a:outerShdw blurRad="292100" dist="139700" dir="2700000" algn="tl" rotWithShape="0">
              <a:srgbClr val="333333">
                <a:alpha val="65000"/>
              </a:srgbClr>
            </a:outerShdw>
          </a:effectLst>
        </p:spPr>
      </p:pic>
      <p:pic>
        <p:nvPicPr>
          <p:cNvPr id="15364" name="Picture 4" descr="C:\Users\Ken\Desktop\Indian project pics\12439093_1061860353874113_1905066380651446391_n.jpg"/>
          <p:cNvPicPr>
            <a:picLocks noChangeAspect="1" noChangeArrowheads="1"/>
          </p:cNvPicPr>
          <p:nvPr/>
        </p:nvPicPr>
        <p:blipFill>
          <a:blip r:embed="rId5" cstate="screen"/>
          <a:srcRect/>
          <a:stretch>
            <a:fillRect/>
          </a:stretch>
        </p:blipFill>
        <p:spPr bwMode="auto">
          <a:xfrm>
            <a:off x="2895600" y="0"/>
            <a:ext cx="1737360" cy="2895600"/>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4800600" y="381000"/>
            <a:ext cx="4191000" cy="954107"/>
          </a:xfrm>
          <a:prstGeom prst="rect">
            <a:avLst/>
          </a:prstGeom>
          <a:noFill/>
        </p:spPr>
        <p:txBody>
          <a:bodyPr wrap="square" rtlCol="0">
            <a:spAutoFit/>
          </a:bodyPr>
          <a:lstStyle/>
          <a:p>
            <a:r>
              <a:rPr lang="en-AU" sz="2800" b="1" i="1" dirty="0" smtClean="0">
                <a:solidFill>
                  <a:srgbClr val="002060"/>
                </a:solidFill>
                <a:latin typeface="Georgia" pitchFamily="18" charset="0"/>
              </a:rPr>
              <a:t>D9650 </a:t>
            </a:r>
          </a:p>
          <a:p>
            <a:r>
              <a:rPr lang="en-AU" sz="2800" b="1" i="1" dirty="0" smtClean="0">
                <a:solidFill>
                  <a:srgbClr val="002060"/>
                </a:solidFill>
                <a:latin typeface="Georgia" pitchFamily="18" charset="0"/>
              </a:rPr>
              <a:t>Global Grants</a:t>
            </a:r>
            <a:endParaRPr lang="en-AU" sz="2800" b="1" i="1" dirty="0">
              <a:solidFill>
                <a:srgbClr val="002060"/>
              </a:solidFill>
              <a:latin typeface="Georgia" pitchFamily="18" charset="0"/>
            </a:endParaRPr>
          </a:p>
        </p:txBody>
      </p:sp>
      <p:pic>
        <p:nvPicPr>
          <p:cNvPr id="10" name="Picture 4" descr="Image result for rotary theme logo 2017-18"/>
          <p:cNvPicPr>
            <a:picLocks noChangeAspect="1" noChangeArrowheads="1"/>
          </p:cNvPicPr>
          <p:nvPr/>
        </p:nvPicPr>
        <p:blipFill>
          <a:blip r:embed="rId6" cstate="screen"/>
          <a:srcRect/>
          <a:stretch>
            <a:fillRect/>
          </a:stretch>
        </p:blipFill>
        <p:spPr bwMode="auto">
          <a:xfrm>
            <a:off x="228600" y="6172200"/>
            <a:ext cx="2057400" cy="423191"/>
          </a:xfrm>
          <a:prstGeom prst="rect">
            <a:avLst/>
          </a:prstGeom>
          <a:noFill/>
        </p:spPr>
      </p:pic>
      <p:pic>
        <p:nvPicPr>
          <p:cNvPr id="15363" name="Picture 3" descr="C:\Users\Ken\Desktop\Indian project pics\12928296_1062790100447805_2225718620940349184_n.jpg"/>
          <p:cNvPicPr>
            <a:picLocks noChangeAspect="1" noChangeArrowheads="1"/>
          </p:cNvPicPr>
          <p:nvPr/>
        </p:nvPicPr>
        <p:blipFill>
          <a:blip r:embed="rId7" cstate="screen"/>
          <a:srcRect/>
          <a:stretch>
            <a:fillRect/>
          </a:stretch>
        </p:blipFill>
        <p:spPr bwMode="auto">
          <a:xfrm>
            <a:off x="1828800" y="3886200"/>
            <a:ext cx="2653160" cy="247434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fade">
                                      <p:cBhvr>
                                        <p:cTn id="12" dur="500"/>
                                        <p:tgtEl>
                                          <p:spTgt spid="15362"/>
                                        </p:tgtEl>
                                      </p:cBhvr>
                                    </p:animEffect>
                                  </p:childTnLst>
                                </p:cTn>
                              </p:par>
                              <p:par>
                                <p:cTn id="13" presetID="10" presetClass="entr" presetSubtype="0" fill="hold" nodeType="withEffect">
                                  <p:stCondLst>
                                    <p:cond delay="0"/>
                                  </p:stCondLst>
                                  <p:childTnLst>
                                    <p:set>
                                      <p:cBhvr>
                                        <p:cTn id="14" dur="1" fill="hold">
                                          <p:stCondLst>
                                            <p:cond delay="0"/>
                                          </p:stCondLst>
                                        </p:cTn>
                                        <p:tgtEl>
                                          <p:spTgt spid="15364"/>
                                        </p:tgtEl>
                                        <p:attrNameLst>
                                          <p:attrName>style.visibility</p:attrName>
                                        </p:attrNameLst>
                                      </p:cBhvr>
                                      <p:to>
                                        <p:strVal val="visible"/>
                                      </p:to>
                                    </p:set>
                                    <p:animEffect transition="in" filter="fade">
                                      <p:cBhvr>
                                        <p:cTn id="15" dur="500"/>
                                        <p:tgtEl>
                                          <p:spTgt spid="15364"/>
                                        </p:tgtEl>
                                      </p:cBhvr>
                                    </p:animEffect>
                                  </p:childTnLst>
                                </p:cTn>
                              </p:par>
                              <p:par>
                                <p:cTn id="16" presetID="10" presetClass="entr" presetSubtype="0" fill="hold" nodeType="withEffect">
                                  <p:stCondLst>
                                    <p:cond delay="0"/>
                                  </p:stCondLst>
                                  <p:childTnLst>
                                    <p:set>
                                      <p:cBhvr>
                                        <p:cTn id="17" dur="1" fill="hold">
                                          <p:stCondLst>
                                            <p:cond delay="0"/>
                                          </p:stCondLst>
                                        </p:cTn>
                                        <p:tgtEl>
                                          <p:spTgt spid="15361"/>
                                        </p:tgtEl>
                                        <p:attrNameLst>
                                          <p:attrName>style.visibility</p:attrName>
                                        </p:attrNameLst>
                                      </p:cBhvr>
                                      <p:to>
                                        <p:strVal val="visible"/>
                                      </p:to>
                                    </p:set>
                                    <p:animEffect transition="in" filter="fade">
                                      <p:cBhvr>
                                        <p:cTn id="18" dur="500"/>
                                        <p:tgtEl>
                                          <p:spTgt spid="15361"/>
                                        </p:tgtEl>
                                      </p:cBhvr>
                                    </p:animEffect>
                                  </p:childTnLst>
                                </p:cTn>
                              </p:par>
                              <p:par>
                                <p:cTn id="19" presetID="10" presetClass="entr" presetSubtype="0" fill="hold" nodeType="withEffect">
                                  <p:stCondLst>
                                    <p:cond delay="0"/>
                                  </p:stCondLst>
                                  <p:childTnLst>
                                    <p:set>
                                      <p:cBhvr>
                                        <p:cTn id="20" dur="1" fill="hold">
                                          <p:stCondLst>
                                            <p:cond delay="0"/>
                                          </p:stCondLst>
                                        </p:cTn>
                                        <p:tgtEl>
                                          <p:spTgt spid="15363"/>
                                        </p:tgtEl>
                                        <p:attrNameLst>
                                          <p:attrName>style.visibility</p:attrName>
                                        </p:attrNameLst>
                                      </p:cBhvr>
                                      <p:to>
                                        <p:strVal val="visible"/>
                                      </p:to>
                                    </p:set>
                                    <p:animEffect transition="in" filter="fade">
                                      <p:cBhvr>
                                        <p:cTn id="21"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screen"/>
          <a:srcRect/>
          <a:stretch>
            <a:fillRect/>
          </a:stretch>
        </p:blipFill>
        <p:spPr bwMode="auto">
          <a:xfrm>
            <a:off x="7860680" y="304800"/>
            <a:ext cx="940419" cy="838200"/>
          </a:xfrm>
          <a:prstGeom prst="rect">
            <a:avLst/>
          </a:prstGeom>
          <a:noFill/>
          <a:ln w="3175">
            <a:solidFill>
              <a:srgbClr val="000000"/>
            </a:solidFill>
            <a:miter lim="800000"/>
            <a:headEnd/>
            <a:tailEnd/>
          </a:ln>
        </p:spPr>
      </p:pic>
      <p:sp>
        <p:nvSpPr>
          <p:cNvPr id="6" name="TextBox 5"/>
          <p:cNvSpPr txBox="1"/>
          <p:nvPr/>
        </p:nvSpPr>
        <p:spPr>
          <a:xfrm>
            <a:off x="685800" y="609600"/>
            <a:ext cx="5029200" cy="523220"/>
          </a:xfrm>
          <a:prstGeom prst="rect">
            <a:avLst/>
          </a:prstGeom>
          <a:noFill/>
        </p:spPr>
        <p:txBody>
          <a:bodyPr wrap="square" rtlCol="0">
            <a:spAutoFit/>
          </a:bodyPr>
          <a:lstStyle/>
          <a:p>
            <a:r>
              <a:rPr lang="en-AU" sz="2800" b="1" i="1" dirty="0" smtClean="0">
                <a:solidFill>
                  <a:srgbClr val="002060"/>
                </a:solidFill>
                <a:latin typeface="Georgia" pitchFamily="18" charset="0"/>
              </a:rPr>
              <a:t>D9650 Global Grants</a:t>
            </a:r>
            <a:endParaRPr lang="en-AU" sz="2800" b="1" i="1" dirty="0">
              <a:solidFill>
                <a:srgbClr val="002060"/>
              </a:solidFill>
              <a:latin typeface="Georgia" pitchFamily="18" charset="0"/>
            </a:endParaRPr>
          </a:p>
        </p:txBody>
      </p:sp>
      <p:sp>
        <p:nvSpPr>
          <p:cNvPr id="8" name="TextBox 7"/>
          <p:cNvSpPr txBox="1"/>
          <p:nvPr/>
        </p:nvSpPr>
        <p:spPr>
          <a:xfrm>
            <a:off x="609600" y="1371600"/>
            <a:ext cx="3048000" cy="954107"/>
          </a:xfrm>
          <a:prstGeom prst="rect">
            <a:avLst/>
          </a:prstGeom>
          <a:solidFill>
            <a:srgbClr val="FFFF66"/>
          </a:solidFill>
          <a:ln>
            <a:solidFill>
              <a:schemeClr val="tx2">
                <a:lumMod val="50000"/>
              </a:schemeClr>
            </a:solidFill>
          </a:ln>
        </p:spPr>
        <p:txBody>
          <a:bodyPr wrap="square" rtlCol="0">
            <a:spAutoFit/>
          </a:bodyPr>
          <a:lstStyle/>
          <a:p>
            <a:r>
              <a:rPr lang="en-AU" sz="2800" b="1" i="1" dirty="0" smtClean="0">
                <a:solidFill>
                  <a:srgbClr val="002060"/>
                </a:solidFill>
              </a:rPr>
              <a:t>Projects costing AU$245,000</a:t>
            </a:r>
          </a:p>
        </p:txBody>
      </p:sp>
      <p:sp>
        <p:nvSpPr>
          <p:cNvPr id="9" name="TextBox 8"/>
          <p:cNvSpPr txBox="1"/>
          <p:nvPr/>
        </p:nvSpPr>
        <p:spPr>
          <a:xfrm>
            <a:off x="1524000" y="2590800"/>
            <a:ext cx="4267200" cy="523220"/>
          </a:xfrm>
          <a:prstGeom prst="rect">
            <a:avLst/>
          </a:prstGeom>
          <a:solidFill>
            <a:srgbClr val="FFFF66"/>
          </a:solidFill>
          <a:ln>
            <a:solidFill>
              <a:schemeClr val="tx2">
                <a:lumMod val="50000"/>
              </a:schemeClr>
            </a:solidFill>
          </a:ln>
        </p:spPr>
        <p:txBody>
          <a:bodyPr wrap="square" rtlCol="0">
            <a:spAutoFit/>
          </a:bodyPr>
          <a:lstStyle/>
          <a:p>
            <a:r>
              <a:rPr lang="en-AU" sz="2800" b="1" i="1" dirty="0" smtClean="0">
                <a:solidFill>
                  <a:srgbClr val="002060"/>
                </a:solidFill>
              </a:rPr>
              <a:t>From DDF - AU$70,000</a:t>
            </a:r>
          </a:p>
        </p:txBody>
      </p:sp>
      <p:sp>
        <p:nvSpPr>
          <p:cNvPr id="10" name="TextBox 9"/>
          <p:cNvSpPr txBox="1"/>
          <p:nvPr/>
        </p:nvSpPr>
        <p:spPr>
          <a:xfrm>
            <a:off x="152400" y="3124200"/>
            <a:ext cx="6019800" cy="523220"/>
          </a:xfrm>
          <a:prstGeom prst="rect">
            <a:avLst/>
          </a:prstGeom>
          <a:solidFill>
            <a:srgbClr val="FFFF66"/>
          </a:solidFill>
          <a:ln>
            <a:solidFill>
              <a:schemeClr val="tx2">
                <a:lumMod val="50000"/>
              </a:schemeClr>
            </a:solidFill>
          </a:ln>
        </p:spPr>
        <p:txBody>
          <a:bodyPr wrap="square" rtlCol="0">
            <a:spAutoFit/>
          </a:bodyPr>
          <a:lstStyle/>
          <a:p>
            <a:r>
              <a:rPr lang="en-AU" sz="2800" b="1" i="1" dirty="0" smtClean="0">
                <a:solidFill>
                  <a:srgbClr val="002060"/>
                </a:solidFill>
              </a:rPr>
              <a:t>From World Fund - AU$110,000</a:t>
            </a:r>
          </a:p>
        </p:txBody>
      </p:sp>
      <p:pic>
        <p:nvPicPr>
          <p:cNvPr id="25603" name="Picture 3" descr="C:\Users\Ken\Desktop\Kirabati\10298671_1091119257576680_4770838963105444131_n.jpg"/>
          <p:cNvPicPr>
            <a:picLocks noChangeAspect="1" noChangeArrowheads="1"/>
          </p:cNvPicPr>
          <p:nvPr/>
        </p:nvPicPr>
        <p:blipFill>
          <a:blip r:embed="rId3" cstate="screen"/>
          <a:srcRect/>
          <a:stretch>
            <a:fillRect/>
          </a:stretch>
        </p:blipFill>
        <p:spPr bwMode="auto">
          <a:xfrm>
            <a:off x="5588000" y="1295400"/>
            <a:ext cx="3556000" cy="2667000"/>
          </a:xfrm>
          <a:prstGeom prst="rect">
            <a:avLst/>
          </a:prstGeom>
          <a:ln>
            <a:noFill/>
          </a:ln>
          <a:effectLst>
            <a:outerShdw blurRad="292100" dist="139700" dir="2700000" algn="tl" rotWithShape="0">
              <a:srgbClr val="333333">
                <a:alpha val="65000"/>
              </a:srgbClr>
            </a:outerShdw>
          </a:effectLst>
        </p:spPr>
      </p:pic>
      <p:pic>
        <p:nvPicPr>
          <p:cNvPr id="12" name="Picture 4" descr="Image result for rotary theme logo 2017-18"/>
          <p:cNvPicPr>
            <a:picLocks noChangeAspect="1" noChangeArrowheads="1"/>
          </p:cNvPicPr>
          <p:nvPr/>
        </p:nvPicPr>
        <p:blipFill>
          <a:blip r:embed="rId4" cstate="screen"/>
          <a:srcRect/>
          <a:stretch>
            <a:fillRect/>
          </a:stretch>
        </p:blipFill>
        <p:spPr bwMode="auto">
          <a:xfrm>
            <a:off x="228600" y="6248400"/>
            <a:ext cx="2057400" cy="423191"/>
          </a:xfrm>
          <a:prstGeom prst="rect">
            <a:avLst/>
          </a:prstGeom>
          <a:noFill/>
        </p:spPr>
      </p:pic>
      <p:pic>
        <p:nvPicPr>
          <p:cNvPr id="25602" name="Picture 2" descr="http://pasanglhamufoundation.org/wp-content/uploads/2015/07/juving-slider1.jpg"/>
          <p:cNvPicPr>
            <a:picLocks noChangeAspect="1" noChangeArrowheads="1"/>
          </p:cNvPicPr>
          <p:nvPr/>
        </p:nvPicPr>
        <p:blipFill>
          <a:blip r:embed="rId5" cstate="screen"/>
          <a:srcRect/>
          <a:stretch>
            <a:fillRect/>
          </a:stretch>
        </p:blipFill>
        <p:spPr bwMode="auto">
          <a:xfrm>
            <a:off x="914400" y="4343400"/>
            <a:ext cx="8229600" cy="235915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81000"/>
            <a:ext cx="7607696" cy="1569660"/>
          </a:xfrm>
          <a:prstGeom prst="rect">
            <a:avLst/>
          </a:prstGeom>
          <a:noFill/>
        </p:spPr>
        <p:txBody>
          <a:bodyPr wrap="square" rtlCol="0">
            <a:spAutoFit/>
          </a:bodyPr>
          <a:lstStyle/>
          <a:p>
            <a:pPr algn="ctr"/>
            <a:r>
              <a:rPr lang="en-AU" sz="3600" b="1" dirty="0" smtClean="0">
                <a:solidFill>
                  <a:srgbClr val="01B4E7"/>
                </a:solidFill>
                <a:latin typeface="Arial Narrow" pitchFamily="34" charset="0"/>
              </a:rPr>
              <a:t>FOUNDATION’S GREATEST ACHIEVEMENT SO FAR</a:t>
            </a:r>
            <a:endParaRPr lang="en-AU" b="1" i="1" dirty="0" smtClean="0">
              <a:solidFill>
                <a:srgbClr val="01B4E7"/>
              </a:solidFill>
              <a:latin typeface="Arial Narrow" pitchFamily="34" charset="0"/>
            </a:endParaRPr>
          </a:p>
          <a:p>
            <a:endParaRPr lang="en-AU" dirty="0"/>
          </a:p>
        </p:txBody>
      </p:sp>
      <p:pic>
        <p:nvPicPr>
          <p:cNvPr id="7" name="Picture 2"/>
          <p:cNvPicPr>
            <a:picLocks noChangeAspect="1" noChangeArrowheads="1"/>
          </p:cNvPicPr>
          <p:nvPr/>
        </p:nvPicPr>
        <p:blipFill>
          <a:blip r:embed="rId2" cstate="screen"/>
          <a:srcRect/>
          <a:stretch>
            <a:fillRect/>
          </a:stretch>
        </p:blipFill>
        <p:spPr bwMode="auto">
          <a:xfrm>
            <a:off x="7860680" y="304800"/>
            <a:ext cx="940419" cy="838200"/>
          </a:xfrm>
          <a:prstGeom prst="rect">
            <a:avLst/>
          </a:prstGeom>
          <a:noFill/>
          <a:ln w="3175">
            <a:solidFill>
              <a:srgbClr val="000000"/>
            </a:solidFill>
            <a:miter lim="800000"/>
            <a:headEnd/>
            <a:tailEnd/>
          </a:ln>
        </p:spPr>
      </p:pic>
      <p:pic>
        <p:nvPicPr>
          <p:cNvPr id="11270" name="Picture 6" descr="https://www.irishaid.ie/media/irishaid/allwebsitemedia/20newsandpublications/world-polio-day-large.jpg"/>
          <p:cNvPicPr>
            <a:picLocks noChangeAspect="1" noChangeArrowheads="1"/>
          </p:cNvPicPr>
          <p:nvPr/>
        </p:nvPicPr>
        <p:blipFill>
          <a:blip r:embed="rId3" cstate="screen"/>
          <a:srcRect/>
          <a:stretch>
            <a:fillRect/>
          </a:stretch>
        </p:blipFill>
        <p:spPr bwMode="auto">
          <a:xfrm rot="21406697">
            <a:off x="2600947" y="2663386"/>
            <a:ext cx="6074790" cy="3697698"/>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1676400" y="1828800"/>
            <a:ext cx="5029200" cy="523220"/>
          </a:xfrm>
          <a:prstGeom prst="rect">
            <a:avLst/>
          </a:prstGeom>
          <a:noFill/>
        </p:spPr>
        <p:txBody>
          <a:bodyPr wrap="square" rtlCol="0">
            <a:spAutoFit/>
          </a:bodyPr>
          <a:lstStyle/>
          <a:p>
            <a:r>
              <a:rPr lang="en-AU" sz="2800" b="1" i="1" dirty="0" err="1" smtClean="0">
                <a:solidFill>
                  <a:srgbClr val="002060"/>
                </a:solidFill>
                <a:latin typeface="Georgia" pitchFamily="18" charset="0"/>
              </a:rPr>
              <a:t>PolioPlus</a:t>
            </a:r>
            <a:r>
              <a:rPr lang="en-AU" sz="2800" b="1" i="1" dirty="0" smtClean="0">
                <a:solidFill>
                  <a:srgbClr val="002060"/>
                </a:solidFill>
                <a:latin typeface="Georgia" pitchFamily="18" charset="0"/>
              </a:rPr>
              <a:t> Campaign</a:t>
            </a:r>
            <a:endParaRPr lang="en-AU" sz="2800" b="1" i="1" dirty="0">
              <a:solidFill>
                <a:srgbClr val="002060"/>
              </a:solidFill>
              <a:latin typeface="Georgia" pitchFamily="18" charset="0"/>
            </a:endParaRPr>
          </a:p>
        </p:txBody>
      </p:sp>
      <p:pic>
        <p:nvPicPr>
          <p:cNvPr id="10" name="Picture 4" descr="Image result for rotary theme logo 2017-18"/>
          <p:cNvPicPr>
            <a:picLocks noChangeAspect="1" noChangeArrowheads="1"/>
          </p:cNvPicPr>
          <p:nvPr/>
        </p:nvPicPr>
        <p:blipFill>
          <a:blip r:embed="rId4" cstate="screen"/>
          <a:srcRect/>
          <a:stretch>
            <a:fillRect/>
          </a:stretch>
        </p:blipFill>
        <p:spPr bwMode="auto">
          <a:xfrm>
            <a:off x="228600" y="6172200"/>
            <a:ext cx="2057400" cy="42319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1270"/>
                                        </p:tgtEl>
                                        <p:attrNameLst>
                                          <p:attrName>style.visibility</p:attrName>
                                        </p:attrNameLst>
                                      </p:cBhvr>
                                      <p:to>
                                        <p:strVal val="visible"/>
                                      </p:to>
                                    </p:set>
                                    <p:animEffect transition="in" filter="fade">
                                      <p:cBhvr>
                                        <p:cTn id="10" dur="5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63" name="Picture 15" descr="Polio Dates 1985-2008Black"/>
          <p:cNvPicPr>
            <a:picLocks noChangeAspect="1" noChangeArrowheads="1"/>
          </p:cNvPicPr>
          <p:nvPr/>
        </p:nvPicPr>
        <p:blipFill>
          <a:blip r:embed="rId3" cstate="email"/>
          <a:srcRect/>
          <a:stretch>
            <a:fillRect/>
          </a:stretch>
        </p:blipFill>
        <p:spPr bwMode="auto">
          <a:xfrm>
            <a:off x="2503488" y="2884488"/>
            <a:ext cx="1143000" cy="14633575"/>
          </a:xfrm>
          <a:prstGeom prst="rect">
            <a:avLst/>
          </a:prstGeom>
          <a:noFill/>
          <a:ln w="9525">
            <a:noFill/>
            <a:miter lim="800000"/>
            <a:headEnd/>
            <a:tailEnd/>
          </a:ln>
        </p:spPr>
      </p:pic>
      <p:pic>
        <p:nvPicPr>
          <p:cNvPr id="25603" name="Picture 12" descr="PolioWorldMap2008Black"/>
          <p:cNvPicPr>
            <a:picLocks noChangeAspect="1" noChangeArrowheads="1"/>
          </p:cNvPicPr>
          <p:nvPr/>
        </p:nvPicPr>
        <p:blipFill>
          <a:blip r:embed="rId4" cstate="email"/>
          <a:srcRect/>
          <a:stretch>
            <a:fillRect/>
          </a:stretch>
        </p:blipFill>
        <p:spPr bwMode="auto">
          <a:xfrm>
            <a:off x="0" y="0"/>
            <a:ext cx="9144000" cy="6858000"/>
          </a:xfrm>
          <a:prstGeom prst="rect">
            <a:avLst/>
          </a:prstGeom>
          <a:noFill/>
          <a:ln w="9525">
            <a:noFill/>
            <a:miter lim="800000"/>
            <a:headEnd/>
            <a:tailEnd/>
          </a:ln>
        </p:spPr>
      </p:pic>
      <p:pic>
        <p:nvPicPr>
          <p:cNvPr id="130061" name="Picture 13" descr="PolioWorldMap1985Black"/>
          <p:cNvPicPr>
            <a:picLocks noChangeAspect="1" noChangeArrowheads="1"/>
          </p:cNvPicPr>
          <p:nvPr/>
        </p:nvPicPr>
        <p:blipFill>
          <a:blip r:embed="rId5" cstate="email"/>
          <a:srcRect/>
          <a:stretch>
            <a:fillRect/>
          </a:stretch>
        </p:blipFill>
        <p:spPr bwMode="auto">
          <a:xfrm>
            <a:off x="0" y="0"/>
            <a:ext cx="9144000" cy="6858000"/>
          </a:xfrm>
          <a:prstGeom prst="rect">
            <a:avLst/>
          </a:prstGeom>
          <a:noFill/>
          <a:ln w="9525">
            <a:noFill/>
            <a:miter lim="800000"/>
            <a:headEnd/>
            <a:tailEnd/>
          </a:ln>
        </p:spPr>
      </p:pic>
      <p:sp>
        <p:nvSpPr>
          <p:cNvPr id="25605" name="Text Box 5"/>
          <p:cNvSpPr txBox="1">
            <a:spLocks noChangeArrowheads="1"/>
          </p:cNvSpPr>
          <p:nvPr/>
        </p:nvSpPr>
        <p:spPr bwMode="auto">
          <a:xfrm>
            <a:off x="0" y="314325"/>
            <a:ext cx="9144000" cy="701675"/>
          </a:xfrm>
          <a:prstGeom prst="rect">
            <a:avLst/>
          </a:prstGeom>
          <a:noFill/>
          <a:ln w="9525">
            <a:noFill/>
            <a:miter lim="800000"/>
            <a:headEnd/>
            <a:tailEnd/>
          </a:ln>
        </p:spPr>
        <p:txBody>
          <a:bodyPr lIns="91431" tIns="45716" rIns="91431" bIns="45716">
            <a:spAutoFit/>
          </a:bodyPr>
          <a:lstStyle/>
          <a:p>
            <a:pPr algn="ctr" eaLnBrk="0" hangingPunct="0">
              <a:spcBef>
                <a:spcPct val="50000"/>
              </a:spcBef>
            </a:pPr>
            <a:r>
              <a:rPr lang="en-GB" sz="4000">
                <a:solidFill>
                  <a:schemeClr val="bg1"/>
                </a:solidFill>
              </a:rPr>
              <a:t>Progress in Polio Eradication </a:t>
            </a:r>
          </a:p>
        </p:txBody>
      </p:sp>
      <p:pic>
        <p:nvPicPr>
          <p:cNvPr id="6" name="Picture 2"/>
          <p:cNvPicPr>
            <a:picLocks noChangeAspect="1" noChangeArrowheads="1"/>
          </p:cNvPicPr>
          <p:nvPr/>
        </p:nvPicPr>
        <p:blipFill>
          <a:blip r:embed="rId6" cstate="screen"/>
          <a:srcRect/>
          <a:stretch>
            <a:fillRect/>
          </a:stretch>
        </p:blipFill>
        <p:spPr bwMode="auto">
          <a:xfrm>
            <a:off x="7860680" y="304800"/>
            <a:ext cx="940419" cy="838200"/>
          </a:xfrm>
          <a:prstGeom prst="rect">
            <a:avLst/>
          </a:prstGeom>
          <a:noFill/>
          <a:ln w="3175">
            <a:solidFill>
              <a:srgbClr val="000000"/>
            </a:solid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3.14815E-6 -1.41975E-6 L 3.14815E-6 -1.95968 " pathEditMode="relative" rAng="0" ptsTypes="AA">
                                      <p:cBhvr>
                                        <p:cTn id="6" dur="7000" fill="hold"/>
                                        <p:tgtEl>
                                          <p:spTgt spid="130063"/>
                                        </p:tgtEl>
                                        <p:attrNameLst>
                                          <p:attrName>ppt_x</p:attrName>
                                          <p:attrName>ppt_y</p:attrName>
                                        </p:attrNameLst>
                                      </p:cBhvr>
                                      <p:rCtr x="0" y="-980"/>
                                    </p:animMotion>
                                  </p:childTnLst>
                                </p:cTn>
                              </p:par>
                              <p:par>
                                <p:cTn id="7" presetID="10" presetClass="exit" presetSubtype="0" fill="hold" nodeType="withEffect">
                                  <p:stCondLst>
                                    <p:cond delay="1000"/>
                                  </p:stCondLst>
                                  <p:childTnLst>
                                    <p:animEffect transition="out" filter="fade">
                                      <p:cBhvr>
                                        <p:cTn id="8" dur="6000"/>
                                        <p:tgtEl>
                                          <p:spTgt spid="130061"/>
                                        </p:tgtEl>
                                      </p:cBhvr>
                                    </p:animEffect>
                                    <p:set>
                                      <p:cBhvr>
                                        <p:cTn id="9" dur="1" fill="hold">
                                          <p:stCondLst>
                                            <p:cond delay="5999"/>
                                          </p:stCondLst>
                                        </p:cTn>
                                        <p:tgtEl>
                                          <p:spTgt spid="1300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polioeradication.org/portals/0/Image/Data&amp;Monitoring/currentyear.jpg"/>
          <p:cNvPicPr>
            <a:picLocks noChangeAspect="1" noChangeArrowheads="1"/>
          </p:cNvPicPr>
          <p:nvPr/>
        </p:nvPicPr>
        <p:blipFill>
          <a:blip r:embed="rId2" cstate="screen"/>
          <a:srcRect/>
          <a:stretch>
            <a:fillRect/>
          </a:stretch>
        </p:blipFill>
        <p:spPr bwMode="auto">
          <a:xfrm>
            <a:off x="304800" y="1580852"/>
            <a:ext cx="6408712" cy="3067348"/>
          </a:xfrm>
          <a:prstGeom prst="rect">
            <a:avLst/>
          </a:prstGeom>
          <a:noFill/>
        </p:spPr>
      </p:pic>
      <p:sp>
        <p:nvSpPr>
          <p:cNvPr id="13" name="TextBox 12"/>
          <p:cNvSpPr txBox="1"/>
          <p:nvPr/>
        </p:nvSpPr>
        <p:spPr>
          <a:xfrm>
            <a:off x="838200" y="457200"/>
            <a:ext cx="6934200" cy="1200329"/>
          </a:xfrm>
          <a:prstGeom prst="rect">
            <a:avLst/>
          </a:prstGeom>
          <a:noFill/>
        </p:spPr>
        <p:txBody>
          <a:bodyPr wrap="square" rtlCol="0">
            <a:spAutoFit/>
          </a:bodyPr>
          <a:lstStyle/>
          <a:p>
            <a:r>
              <a:rPr lang="en-AU" sz="3600" b="1" dirty="0" smtClean="0">
                <a:solidFill>
                  <a:srgbClr val="4BD0FF"/>
                </a:solidFill>
                <a:latin typeface="Arial Narrow" pitchFamily="34" charset="0"/>
              </a:rPr>
              <a:t>SO WHERE ARE WE 20 May 2017?</a:t>
            </a:r>
          </a:p>
          <a:p>
            <a:endParaRPr lang="en-AU" sz="3600" dirty="0">
              <a:solidFill>
                <a:srgbClr val="4BD0FF"/>
              </a:solidFill>
            </a:endParaRPr>
          </a:p>
        </p:txBody>
      </p:sp>
      <p:sp>
        <p:nvSpPr>
          <p:cNvPr id="10" name="TextBox 9"/>
          <p:cNvSpPr txBox="1"/>
          <p:nvPr/>
        </p:nvSpPr>
        <p:spPr>
          <a:xfrm>
            <a:off x="6781800" y="1219200"/>
            <a:ext cx="2362200" cy="1200329"/>
          </a:xfrm>
          <a:prstGeom prst="rect">
            <a:avLst/>
          </a:prstGeom>
          <a:noFill/>
        </p:spPr>
        <p:txBody>
          <a:bodyPr wrap="square" rtlCol="0">
            <a:spAutoFit/>
          </a:bodyPr>
          <a:lstStyle/>
          <a:p>
            <a:r>
              <a:rPr lang="en-AU" b="1" i="1" u="sng" dirty="0" smtClean="0">
                <a:solidFill>
                  <a:srgbClr val="002060"/>
                </a:solidFill>
                <a:latin typeface="Georgia" pitchFamily="18" charset="0"/>
              </a:rPr>
              <a:t>India</a:t>
            </a:r>
          </a:p>
          <a:p>
            <a:r>
              <a:rPr lang="en-AU" b="1" i="1" dirty="0" smtClean="0">
                <a:solidFill>
                  <a:srgbClr val="002060"/>
                </a:solidFill>
                <a:latin typeface="Georgia" pitchFamily="18" charset="0"/>
              </a:rPr>
              <a:t> polio free 2014</a:t>
            </a:r>
            <a:endParaRPr lang="en-AU" b="1" i="1" dirty="0">
              <a:solidFill>
                <a:srgbClr val="002060"/>
              </a:solidFill>
              <a:latin typeface="Georgia" pitchFamily="18" charset="0"/>
            </a:endParaRPr>
          </a:p>
        </p:txBody>
      </p:sp>
      <p:sp>
        <p:nvSpPr>
          <p:cNvPr id="19" name="TextBox 18"/>
          <p:cNvSpPr txBox="1"/>
          <p:nvPr/>
        </p:nvSpPr>
        <p:spPr>
          <a:xfrm>
            <a:off x="6934200" y="2667000"/>
            <a:ext cx="2209800" cy="2369880"/>
          </a:xfrm>
          <a:prstGeom prst="rect">
            <a:avLst/>
          </a:prstGeom>
          <a:noFill/>
        </p:spPr>
        <p:txBody>
          <a:bodyPr wrap="square" rtlCol="0">
            <a:spAutoFit/>
          </a:bodyPr>
          <a:lstStyle/>
          <a:p>
            <a:r>
              <a:rPr lang="en-AU" b="1" i="1" u="sng" dirty="0" smtClean="0">
                <a:solidFill>
                  <a:srgbClr val="002060"/>
                </a:solidFill>
                <a:latin typeface="Georgia" pitchFamily="18" charset="0"/>
              </a:rPr>
              <a:t>Afghanistan</a:t>
            </a:r>
          </a:p>
          <a:p>
            <a:r>
              <a:rPr lang="en-AU" b="1" i="1" dirty="0" smtClean="0">
                <a:solidFill>
                  <a:srgbClr val="002060"/>
                </a:solidFill>
                <a:latin typeface="Georgia" pitchFamily="18" charset="0"/>
              </a:rPr>
              <a:t>2014 - 28</a:t>
            </a:r>
          </a:p>
          <a:p>
            <a:r>
              <a:rPr lang="en-AU" b="1" i="1" dirty="0" smtClean="0">
                <a:solidFill>
                  <a:srgbClr val="002060"/>
                </a:solidFill>
                <a:latin typeface="Georgia" pitchFamily="18" charset="0"/>
              </a:rPr>
              <a:t>2015 – 20</a:t>
            </a:r>
          </a:p>
          <a:p>
            <a:r>
              <a:rPr lang="en-AU" b="1" i="1" dirty="0" smtClean="0">
                <a:solidFill>
                  <a:srgbClr val="002060"/>
                </a:solidFill>
                <a:latin typeface="Georgia" pitchFamily="18" charset="0"/>
              </a:rPr>
              <a:t>2016 – 13</a:t>
            </a:r>
          </a:p>
          <a:p>
            <a:r>
              <a:rPr lang="en-AU" b="1" i="1" dirty="0" smtClean="0">
                <a:solidFill>
                  <a:srgbClr val="002060"/>
                </a:solidFill>
                <a:latin typeface="Georgia" pitchFamily="18" charset="0"/>
              </a:rPr>
              <a:t>2017  -  </a:t>
            </a:r>
            <a:r>
              <a:rPr lang="en-AU" b="1" i="1" dirty="0" smtClean="0">
                <a:solidFill>
                  <a:srgbClr val="FF0000"/>
                </a:solidFill>
                <a:latin typeface="Georgia" pitchFamily="18" charset="0"/>
              </a:rPr>
              <a:t>3</a:t>
            </a:r>
          </a:p>
          <a:p>
            <a:r>
              <a:rPr lang="en-AU" sz="2800" b="1" i="1" dirty="0" smtClean="0">
                <a:solidFill>
                  <a:srgbClr val="002060"/>
                </a:solidFill>
                <a:latin typeface="Georgia" pitchFamily="18" charset="0"/>
              </a:rPr>
              <a:t>	</a:t>
            </a:r>
            <a:endParaRPr lang="en-AU" sz="2800" b="1" i="1" dirty="0">
              <a:solidFill>
                <a:srgbClr val="002060"/>
              </a:solidFill>
              <a:latin typeface="Georgia" pitchFamily="18" charset="0"/>
            </a:endParaRPr>
          </a:p>
        </p:txBody>
      </p:sp>
      <p:cxnSp>
        <p:nvCxnSpPr>
          <p:cNvPr id="21" name="Straight Arrow Connector 20"/>
          <p:cNvCxnSpPr/>
          <p:nvPr/>
        </p:nvCxnSpPr>
        <p:spPr>
          <a:xfrm flipH="1">
            <a:off x="6248400" y="2286000"/>
            <a:ext cx="53340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H="1" flipV="1">
            <a:off x="5562600" y="1905000"/>
            <a:ext cx="1143000" cy="1752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5562600" y="2209800"/>
            <a:ext cx="685800" cy="2438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1295400" y="3333452"/>
            <a:ext cx="1219200" cy="990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5943600" y="4724400"/>
            <a:ext cx="2057400" cy="2246769"/>
          </a:xfrm>
          <a:prstGeom prst="rect">
            <a:avLst/>
          </a:prstGeom>
          <a:noFill/>
        </p:spPr>
        <p:txBody>
          <a:bodyPr wrap="square" rtlCol="0">
            <a:spAutoFit/>
          </a:bodyPr>
          <a:lstStyle/>
          <a:p>
            <a:r>
              <a:rPr lang="en-AU" b="1" i="1" u="sng" dirty="0" smtClean="0">
                <a:solidFill>
                  <a:srgbClr val="002060"/>
                </a:solidFill>
                <a:latin typeface="Georgia" pitchFamily="18" charset="0"/>
              </a:rPr>
              <a:t>Pakistan</a:t>
            </a:r>
            <a:r>
              <a:rPr lang="en-AU" b="1" i="1" dirty="0" smtClean="0">
                <a:solidFill>
                  <a:srgbClr val="002060"/>
                </a:solidFill>
                <a:latin typeface="Georgia" pitchFamily="18" charset="0"/>
              </a:rPr>
              <a:t>  </a:t>
            </a:r>
          </a:p>
          <a:p>
            <a:r>
              <a:rPr lang="en-AU" b="1" i="1" dirty="0" smtClean="0">
                <a:solidFill>
                  <a:srgbClr val="002060"/>
                </a:solidFill>
                <a:latin typeface="Georgia" pitchFamily="18" charset="0"/>
              </a:rPr>
              <a:t>2014  - 328</a:t>
            </a:r>
          </a:p>
          <a:p>
            <a:r>
              <a:rPr lang="en-AU" b="1" i="1" dirty="0" smtClean="0">
                <a:solidFill>
                  <a:srgbClr val="002060"/>
                </a:solidFill>
                <a:latin typeface="Georgia" pitchFamily="18" charset="0"/>
              </a:rPr>
              <a:t>2015 – 56</a:t>
            </a:r>
          </a:p>
          <a:p>
            <a:r>
              <a:rPr lang="en-AU" b="1" i="1" dirty="0" smtClean="0">
                <a:solidFill>
                  <a:srgbClr val="002060"/>
                </a:solidFill>
                <a:latin typeface="Georgia" pitchFamily="18" charset="0"/>
              </a:rPr>
              <a:t>2016 – 20</a:t>
            </a:r>
          </a:p>
          <a:p>
            <a:r>
              <a:rPr lang="en-AU" b="1" i="1" dirty="0" smtClean="0">
                <a:solidFill>
                  <a:srgbClr val="002060"/>
                </a:solidFill>
                <a:latin typeface="Georgia" pitchFamily="18" charset="0"/>
              </a:rPr>
              <a:t>2017 - </a:t>
            </a:r>
            <a:r>
              <a:rPr lang="en-AU" b="1" i="1" dirty="0" smtClean="0">
                <a:solidFill>
                  <a:srgbClr val="FF0000"/>
                </a:solidFill>
                <a:latin typeface="Georgia" pitchFamily="18" charset="0"/>
              </a:rPr>
              <a:t>2</a:t>
            </a:r>
          </a:p>
          <a:p>
            <a:r>
              <a:rPr lang="en-AU" sz="2000" i="1" dirty="0" smtClean="0">
                <a:solidFill>
                  <a:srgbClr val="002060"/>
                </a:solidFill>
                <a:latin typeface="Georgia" pitchFamily="18" charset="0"/>
              </a:rPr>
              <a:t>	</a:t>
            </a:r>
            <a:endParaRPr lang="en-AU" sz="2000" i="1" dirty="0">
              <a:solidFill>
                <a:srgbClr val="002060"/>
              </a:solidFill>
              <a:latin typeface="Georgia" pitchFamily="18" charset="0"/>
            </a:endParaRPr>
          </a:p>
        </p:txBody>
      </p:sp>
      <p:sp>
        <p:nvSpPr>
          <p:cNvPr id="15" name="TextBox 14"/>
          <p:cNvSpPr txBox="1"/>
          <p:nvPr/>
        </p:nvSpPr>
        <p:spPr>
          <a:xfrm>
            <a:off x="457200" y="4648200"/>
            <a:ext cx="2209800" cy="2369880"/>
          </a:xfrm>
          <a:prstGeom prst="rect">
            <a:avLst/>
          </a:prstGeom>
          <a:noFill/>
        </p:spPr>
        <p:txBody>
          <a:bodyPr wrap="square" rtlCol="0">
            <a:spAutoFit/>
          </a:bodyPr>
          <a:lstStyle/>
          <a:p>
            <a:r>
              <a:rPr lang="en-AU" b="1" i="1" u="sng" dirty="0" smtClean="0">
                <a:solidFill>
                  <a:srgbClr val="002060"/>
                </a:solidFill>
                <a:latin typeface="Georgia" pitchFamily="18" charset="0"/>
              </a:rPr>
              <a:t>Nigeria </a:t>
            </a:r>
            <a:r>
              <a:rPr lang="en-AU" b="1" i="1" dirty="0" smtClean="0">
                <a:solidFill>
                  <a:srgbClr val="002060"/>
                </a:solidFill>
                <a:latin typeface="Georgia" pitchFamily="18" charset="0"/>
              </a:rPr>
              <a:t> </a:t>
            </a:r>
          </a:p>
          <a:p>
            <a:r>
              <a:rPr lang="en-AU" b="1" i="1" dirty="0" smtClean="0">
                <a:solidFill>
                  <a:srgbClr val="002060"/>
                </a:solidFill>
                <a:latin typeface="Georgia" pitchFamily="18" charset="0"/>
              </a:rPr>
              <a:t>2014- 36</a:t>
            </a:r>
          </a:p>
          <a:p>
            <a:r>
              <a:rPr lang="en-AU" b="1" i="1" dirty="0" smtClean="0">
                <a:solidFill>
                  <a:srgbClr val="002060"/>
                </a:solidFill>
                <a:latin typeface="Georgia" pitchFamily="18" charset="0"/>
              </a:rPr>
              <a:t>2015- 0</a:t>
            </a:r>
          </a:p>
          <a:p>
            <a:r>
              <a:rPr lang="en-AU" b="1" i="1" dirty="0" smtClean="0">
                <a:solidFill>
                  <a:srgbClr val="002060"/>
                </a:solidFill>
                <a:latin typeface="Georgia" pitchFamily="18" charset="0"/>
              </a:rPr>
              <a:t>2016- 4</a:t>
            </a:r>
          </a:p>
          <a:p>
            <a:r>
              <a:rPr lang="en-AU" b="1" i="1" dirty="0" smtClean="0">
                <a:solidFill>
                  <a:srgbClr val="002060"/>
                </a:solidFill>
                <a:latin typeface="Georgia" pitchFamily="18" charset="0"/>
              </a:rPr>
              <a:t>2017- </a:t>
            </a:r>
            <a:r>
              <a:rPr lang="en-AU" b="1" i="1" dirty="0" smtClean="0">
                <a:solidFill>
                  <a:srgbClr val="FF0000"/>
                </a:solidFill>
                <a:latin typeface="Georgia" pitchFamily="18" charset="0"/>
              </a:rPr>
              <a:t>0 </a:t>
            </a:r>
          </a:p>
          <a:p>
            <a:r>
              <a:rPr lang="en-AU" sz="2800" b="1" i="1" dirty="0" smtClean="0">
                <a:solidFill>
                  <a:srgbClr val="002060"/>
                </a:solidFill>
                <a:latin typeface="Georgia" pitchFamily="18" charset="0"/>
              </a:rPr>
              <a:t>	</a:t>
            </a:r>
            <a:endParaRPr lang="en-AU" sz="2800" b="1" i="1" dirty="0">
              <a:solidFill>
                <a:srgbClr val="002060"/>
              </a:solidFill>
              <a:latin typeface="Georgia" pitchFamily="18" charset="0"/>
            </a:endParaRPr>
          </a:p>
        </p:txBody>
      </p:sp>
      <p:pic>
        <p:nvPicPr>
          <p:cNvPr id="29" name="Picture 2"/>
          <p:cNvPicPr>
            <a:picLocks noChangeAspect="1" noChangeArrowheads="1"/>
          </p:cNvPicPr>
          <p:nvPr/>
        </p:nvPicPr>
        <p:blipFill>
          <a:blip r:embed="rId3" cstate="screen"/>
          <a:srcRect/>
          <a:stretch>
            <a:fillRect/>
          </a:stretch>
        </p:blipFill>
        <p:spPr bwMode="auto">
          <a:xfrm>
            <a:off x="7860680" y="304800"/>
            <a:ext cx="940419" cy="838200"/>
          </a:xfrm>
          <a:prstGeom prst="rect">
            <a:avLst/>
          </a:prstGeom>
          <a:noFill/>
          <a:ln w="3175">
            <a:solidFill>
              <a:srgbClr val="000000"/>
            </a:solidFill>
            <a:miter lim="800000"/>
            <a:headEnd/>
            <a:tailEnd/>
          </a:ln>
        </p:spPr>
      </p:pic>
      <p:sp>
        <p:nvSpPr>
          <p:cNvPr id="14" name="TextBox 13"/>
          <p:cNvSpPr txBox="1"/>
          <p:nvPr/>
        </p:nvSpPr>
        <p:spPr>
          <a:xfrm>
            <a:off x="2286000" y="4800600"/>
            <a:ext cx="3276600" cy="1815882"/>
          </a:xfrm>
          <a:prstGeom prst="rect">
            <a:avLst/>
          </a:prstGeom>
          <a:noFill/>
        </p:spPr>
        <p:txBody>
          <a:bodyPr wrap="square" rtlCol="0">
            <a:spAutoFit/>
          </a:bodyPr>
          <a:lstStyle/>
          <a:p>
            <a:pPr algn="ctr"/>
            <a:r>
              <a:rPr lang="en-AU" sz="2800" b="1" i="1" dirty="0" smtClean="0">
                <a:solidFill>
                  <a:srgbClr val="FF0000"/>
                </a:solidFill>
              </a:rPr>
              <a:t>Total to date in 2017 =   5</a:t>
            </a:r>
          </a:p>
          <a:p>
            <a:pPr algn="ctr"/>
            <a:r>
              <a:rPr lang="en-AU" sz="2800" b="1" i="1" dirty="0" smtClean="0">
                <a:solidFill>
                  <a:srgbClr val="FF0000"/>
                </a:solidFill>
              </a:rPr>
              <a:t>No new cases last week reported</a:t>
            </a:r>
            <a:endParaRPr lang="en-AU" sz="2800" b="1" i="1" dirty="0">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20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P spid="11" grpId="0"/>
      <p:bldP spid="15"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http://www.polioeradication.org/Portals/0/Image/Media/NewsStories/20151026_OPVswitch.png?scale=both&amp;h=400&amp;mode=crop"/>
          <p:cNvPicPr>
            <a:picLocks noChangeAspect="1" noChangeArrowheads="1"/>
          </p:cNvPicPr>
          <p:nvPr/>
        </p:nvPicPr>
        <p:blipFill>
          <a:blip r:embed="rId2" cstate="screen"/>
          <a:srcRect/>
          <a:stretch>
            <a:fillRect/>
          </a:stretch>
        </p:blipFill>
        <p:spPr bwMode="auto">
          <a:xfrm>
            <a:off x="762000" y="2819400"/>
            <a:ext cx="1418968" cy="2386446"/>
          </a:xfrm>
          <a:prstGeom prst="rect">
            <a:avLst/>
          </a:prstGeom>
          <a:noFill/>
        </p:spPr>
      </p:pic>
      <p:sp>
        <p:nvSpPr>
          <p:cNvPr id="6" name="TextBox 5"/>
          <p:cNvSpPr txBox="1"/>
          <p:nvPr/>
        </p:nvSpPr>
        <p:spPr>
          <a:xfrm>
            <a:off x="838200" y="685800"/>
            <a:ext cx="6781800" cy="646331"/>
          </a:xfrm>
          <a:prstGeom prst="rect">
            <a:avLst/>
          </a:prstGeom>
          <a:noFill/>
        </p:spPr>
        <p:txBody>
          <a:bodyPr wrap="square" rtlCol="0">
            <a:spAutoFit/>
          </a:bodyPr>
          <a:lstStyle/>
          <a:p>
            <a:r>
              <a:rPr lang="en-AU" sz="3600" b="1" i="1" dirty="0" smtClean="0">
                <a:solidFill>
                  <a:srgbClr val="002060"/>
                </a:solidFill>
                <a:latin typeface="Georgia" pitchFamily="18" charset="0"/>
              </a:rPr>
              <a:t>The Switch  -  12 </a:t>
            </a:r>
            <a:r>
              <a:rPr lang="en-AU" sz="3600" b="1" i="1" dirty="0" err="1" smtClean="0">
                <a:solidFill>
                  <a:srgbClr val="002060"/>
                </a:solidFill>
                <a:latin typeface="Georgia" pitchFamily="18" charset="0"/>
              </a:rPr>
              <a:t>mths</a:t>
            </a:r>
            <a:r>
              <a:rPr lang="en-AU" sz="3600" b="1" i="1" dirty="0" smtClean="0">
                <a:solidFill>
                  <a:srgbClr val="002060"/>
                </a:solidFill>
                <a:latin typeface="Georgia" pitchFamily="18" charset="0"/>
              </a:rPr>
              <a:t> ago</a:t>
            </a:r>
            <a:endParaRPr lang="en-AU" sz="3600" b="1" i="1" dirty="0">
              <a:solidFill>
                <a:srgbClr val="002060"/>
              </a:solidFill>
              <a:latin typeface="Georgia" pitchFamily="18" charset="0"/>
            </a:endParaRPr>
          </a:p>
        </p:txBody>
      </p:sp>
      <p:pic>
        <p:nvPicPr>
          <p:cNvPr id="7" name="Picture 4" descr="http://www.polioeradication.org/Portals/0/Image/Media/NewsStories/20151026_OPVswitch.png?scale=both&amp;h=400&amp;mode=crop"/>
          <p:cNvPicPr>
            <a:picLocks noChangeAspect="1" noChangeArrowheads="1"/>
          </p:cNvPicPr>
          <p:nvPr/>
        </p:nvPicPr>
        <p:blipFill>
          <a:blip r:embed="rId3" cstate="screen"/>
          <a:srcRect/>
          <a:stretch>
            <a:fillRect/>
          </a:stretch>
        </p:blipFill>
        <p:spPr bwMode="auto">
          <a:xfrm>
            <a:off x="3733800" y="2819400"/>
            <a:ext cx="1468394" cy="2362200"/>
          </a:xfrm>
          <a:prstGeom prst="rect">
            <a:avLst/>
          </a:prstGeom>
          <a:noFill/>
        </p:spPr>
      </p:pic>
      <p:sp>
        <p:nvSpPr>
          <p:cNvPr id="8" name="Striped Right Arrow 7"/>
          <p:cNvSpPr/>
          <p:nvPr/>
        </p:nvSpPr>
        <p:spPr>
          <a:xfrm>
            <a:off x="2667000" y="3505200"/>
            <a:ext cx="838200" cy="685800"/>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pic>
        <p:nvPicPr>
          <p:cNvPr id="9" name="Picture 2"/>
          <p:cNvPicPr>
            <a:picLocks noChangeAspect="1" noChangeArrowheads="1"/>
          </p:cNvPicPr>
          <p:nvPr/>
        </p:nvPicPr>
        <p:blipFill>
          <a:blip r:embed="rId4" cstate="screen"/>
          <a:srcRect/>
          <a:stretch>
            <a:fillRect/>
          </a:stretch>
        </p:blipFill>
        <p:spPr bwMode="auto">
          <a:xfrm>
            <a:off x="6248400" y="5447734"/>
            <a:ext cx="2819400" cy="1486466"/>
          </a:xfrm>
          <a:prstGeom prst="rect">
            <a:avLst/>
          </a:prstGeom>
          <a:ln>
            <a:noFill/>
          </a:ln>
          <a:effectLst>
            <a:outerShdw blurRad="292100" dist="139700" dir="2700000" algn="tl" rotWithShape="0">
              <a:srgbClr val="333333">
                <a:alpha val="65000"/>
              </a:srgbClr>
            </a:outerShdw>
          </a:effectLst>
        </p:spPr>
      </p:pic>
      <p:pic>
        <p:nvPicPr>
          <p:cNvPr id="10" name="Picture 2"/>
          <p:cNvPicPr>
            <a:picLocks noChangeAspect="1" noChangeArrowheads="1"/>
          </p:cNvPicPr>
          <p:nvPr/>
        </p:nvPicPr>
        <p:blipFill>
          <a:blip r:embed="rId5" cstate="screen"/>
          <a:srcRect/>
          <a:stretch>
            <a:fillRect/>
          </a:stretch>
        </p:blipFill>
        <p:spPr bwMode="auto">
          <a:xfrm>
            <a:off x="3200400" y="5485059"/>
            <a:ext cx="2667000" cy="1428985"/>
          </a:xfrm>
          <a:prstGeom prst="rect">
            <a:avLst/>
          </a:prstGeom>
          <a:ln>
            <a:noFill/>
          </a:ln>
          <a:effectLst>
            <a:outerShdw blurRad="292100" dist="139700" dir="2700000" algn="tl" rotWithShape="0">
              <a:srgbClr val="333333">
                <a:alpha val="65000"/>
              </a:srgbClr>
            </a:outerShdw>
          </a:effectLst>
        </p:spPr>
      </p:pic>
      <p:pic>
        <p:nvPicPr>
          <p:cNvPr id="11" name="Picture 2"/>
          <p:cNvPicPr>
            <a:picLocks noChangeAspect="1" noChangeArrowheads="1"/>
          </p:cNvPicPr>
          <p:nvPr/>
        </p:nvPicPr>
        <p:blipFill>
          <a:blip r:embed="rId6" cstate="screen"/>
          <a:srcRect/>
          <a:stretch>
            <a:fillRect/>
          </a:stretch>
        </p:blipFill>
        <p:spPr bwMode="auto">
          <a:xfrm>
            <a:off x="0" y="5480255"/>
            <a:ext cx="2819400" cy="1443506"/>
          </a:xfrm>
          <a:prstGeom prst="rect">
            <a:avLst/>
          </a:prstGeom>
          <a:ln>
            <a:noFill/>
          </a:ln>
          <a:effectLst>
            <a:outerShdw blurRad="292100" dist="139700" dir="2700000" algn="tl" rotWithShape="0">
              <a:srgbClr val="333333">
                <a:alpha val="65000"/>
              </a:srgbClr>
            </a:outerShdw>
          </a:effectLst>
        </p:spPr>
      </p:pic>
      <p:pic>
        <p:nvPicPr>
          <p:cNvPr id="12" name="Picture 2"/>
          <p:cNvPicPr>
            <a:picLocks noChangeAspect="1" noChangeArrowheads="1"/>
          </p:cNvPicPr>
          <p:nvPr/>
        </p:nvPicPr>
        <p:blipFill>
          <a:blip r:embed="rId7" cstate="screen"/>
          <a:srcRect/>
          <a:stretch>
            <a:fillRect/>
          </a:stretch>
        </p:blipFill>
        <p:spPr bwMode="auto">
          <a:xfrm>
            <a:off x="7860680" y="304800"/>
            <a:ext cx="940419" cy="838200"/>
          </a:xfrm>
          <a:prstGeom prst="rect">
            <a:avLst/>
          </a:prstGeom>
          <a:noFill/>
          <a:ln w="3175">
            <a:solidFill>
              <a:srgbClr val="000000"/>
            </a:solidFill>
            <a:miter lim="800000"/>
            <a:headEnd/>
            <a:tailEnd/>
          </a:ln>
        </p:spPr>
      </p:pic>
      <p:sp>
        <p:nvSpPr>
          <p:cNvPr id="14" name="TextBox 13"/>
          <p:cNvSpPr txBox="1"/>
          <p:nvPr/>
        </p:nvSpPr>
        <p:spPr>
          <a:xfrm>
            <a:off x="381000" y="1524000"/>
            <a:ext cx="2590800" cy="954107"/>
          </a:xfrm>
          <a:prstGeom prst="rect">
            <a:avLst/>
          </a:prstGeom>
          <a:noFill/>
        </p:spPr>
        <p:txBody>
          <a:bodyPr wrap="square" rtlCol="0">
            <a:spAutoFit/>
          </a:bodyPr>
          <a:lstStyle/>
          <a:p>
            <a:pPr algn="ctr"/>
            <a:r>
              <a:rPr lang="en-AU" sz="2800" b="1" i="1" dirty="0" smtClean="0">
                <a:solidFill>
                  <a:srgbClr val="002060"/>
                </a:solidFill>
                <a:latin typeface="Georgia" pitchFamily="18" charset="0"/>
              </a:rPr>
              <a:t>Trivalent vaccine</a:t>
            </a:r>
            <a:endParaRPr lang="en-AU" sz="2800" dirty="0"/>
          </a:p>
        </p:txBody>
      </p:sp>
      <p:sp>
        <p:nvSpPr>
          <p:cNvPr id="15" name="TextBox 14"/>
          <p:cNvSpPr txBox="1"/>
          <p:nvPr/>
        </p:nvSpPr>
        <p:spPr>
          <a:xfrm>
            <a:off x="3429000" y="1560493"/>
            <a:ext cx="2133600" cy="954107"/>
          </a:xfrm>
          <a:prstGeom prst="rect">
            <a:avLst/>
          </a:prstGeom>
          <a:noFill/>
        </p:spPr>
        <p:txBody>
          <a:bodyPr wrap="square" rtlCol="0">
            <a:spAutoFit/>
          </a:bodyPr>
          <a:lstStyle/>
          <a:p>
            <a:pPr algn="ctr"/>
            <a:r>
              <a:rPr lang="en-AU" sz="2800" b="1" i="1" dirty="0" smtClean="0">
                <a:solidFill>
                  <a:srgbClr val="002060"/>
                </a:solidFill>
                <a:latin typeface="Georgia" pitchFamily="18" charset="0"/>
              </a:rPr>
              <a:t>Bivalent vaccine</a:t>
            </a:r>
            <a:endParaRPr lang="en-AU" sz="2800" dirty="0"/>
          </a:p>
        </p:txBody>
      </p:sp>
      <p:sp>
        <p:nvSpPr>
          <p:cNvPr id="13" name="TextBox 12"/>
          <p:cNvSpPr txBox="1"/>
          <p:nvPr/>
        </p:nvSpPr>
        <p:spPr>
          <a:xfrm>
            <a:off x="5486400" y="3048000"/>
            <a:ext cx="3352800" cy="1384995"/>
          </a:xfrm>
          <a:prstGeom prst="rect">
            <a:avLst/>
          </a:prstGeom>
          <a:noFill/>
        </p:spPr>
        <p:txBody>
          <a:bodyPr wrap="square" rtlCol="0">
            <a:spAutoFit/>
          </a:bodyPr>
          <a:lstStyle/>
          <a:p>
            <a:pPr algn="ctr"/>
            <a:r>
              <a:rPr lang="en-AU" sz="2800" b="1" i="1" dirty="0" smtClean="0">
                <a:solidFill>
                  <a:srgbClr val="002060"/>
                </a:solidFill>
                <a:latin typeface="Georgia" pitchFamily="18" charset="0"/>
              </a:rPr>
              <a:t>Reduced risk of vaccine derived cases</a:t>
            </a:r>
            <a:endParaRPr lang="en-AU" sz="28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2292"/>
                                        </p:tgtEl>
                                        <p:attrNameLst>
                                          <p:attrName>style.visibility</p:attrName>
                                        </p:attrNameLst>
                                      </p:cBhvr>
                                      <p:to>
                                        <p:strVal val="visible"/>
                                      </p:to>
                                    </p:set>
                                    <p:animEffect transition="in" filter="fade">
                                      <p:cBhvr>
                                        <p:cTn id="10" dur="500"/>
                                        <p:tgtEl>
                                          <p:spTgt spid="1229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P spid="15"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0600" y="914400"/>
            <a:ext cx="7162800" cy="5029200"/>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4" name="Rectangle 3"/>
          <p:cNvSpPr/>
          <p:nvPr/>
        </p:nvSpPr>
        <p:spPr>
          <a:xfrm>
            <a:off x="1295400" y="1219200"/>
            <a:ext cx="6553200" cy="4419600"/>
          </a:xfrm>
          <a:prstGeom prst="rect">
            <a:avLst/>
          </a:prstGeom>
          <a:solidFill>
            <a:srgbClr val="FFFF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 name="Rectangle 1"/>
          <p:cNvSpPr/>
          <p:nvPr/>
        </p:nvSpPr>
        <p:spPr>
          <a:xfrm>
            <a:off x="1676400" y="2286000"/>
            <a:ext cx="5715000" cy="2062103"/>
          </a:xfrm>
          <a:prstGeom prst="rect">
            <a:avLst/>
          </a:prstGeom>
        </p:spPr>
        <p:txBody>
          <a:bodyPr wrap="square">
            <a:spAutoFit/>
          </a:bodyPr>
          <a:lstStyle/>
          <a:p>
            <a:pPr marL="514350" indent="-514350" algn="ctr"/>
            <a:r>
              <a:rPr lang="en-AU" b="1" i="1" dirty="0" smtClean="0">
                <a:solidFill>
                  <a:srgbClr val="002060"/>
                </a:solidFill>
                <a:latin typeface="Georgia" pitchFamily="18" charset="0"/>
                <a:cs typeface="Arial" pitchFamily="34" charset="0"/>
              </a:rPr>
              <a:t>3</a:t>
            </a:r>
            <a:r>
              <a:rPr lang="en-AU" sz="3200" b="1" i="1" dirty="0" smtClean="0">
                <a:solidFill>
                  <a:srgbClr val="002060"/>
                </a:solidFill>
                <a:latin typeface="Georgia" pitchFamily="18" charset="0"/>
                <a:cs typeface="Arial" pitchFamily="34" charset="0"/>
              </a:rPr>
              <a:t>.  Quick overview of the Foundation and the grants that are available</a:t>
            </a:r>
            <a:endParaRPr lang="en-AU" b="1" i="1" dirty="0" smtClean="0">
              <a:solidFill>
                <a:srgbClr val="002060"/>
              </a:solidFill>
              <a:latin typeface="Georgia" pitchFamily="18" charset="0"/>
              <a:cs typeface="Arial" pitchFamily="34" charset="0"/>
            </a:endParaRPr>
          </a:p>
        </p:txBody>
      </p:sp>
      <p:pic>
        <p:nvPicPr>
          <p:cNvPr id="5" name="Picture 4" descr="Image result for rotary theme logo 2017-18"/>
          <p:cNvPicPr>
            <a:picLocks noChangeAspect="1" noChangeArrowheads="1"/>
          </p:cNvPicPr>
          <p:nvPr/>
        </p:nvPicPr>
        <p:blipFill>
          <a:blip r:embed="rId2"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81000"/>
            <a:ext cx="7607696" cy="646331"/>
          </a:xfrm>
          <a:prstGeom prst="rect">
            <a:avLst/>
          </a:prstGeom>
          <a:noFill/>
        </p:spPr>
        <p:txBody>
          <a:bodyPr wrap="square" rtlCol="0">
            <a:spAutoFit/>
          </a:bodyPr>
          <a:lstStyle/>
          <a:p>
            <a:pPr algn="ctr"/>
            <a:r>
              <a:rPr lang="en-AU" sz="3600" b="1" dirty="0" smtClean="0">
                <a:solidFill>
                  <a:srgbClr val="01B4E7"/>
                </a:solidFill>
                <a:latin typeface="Arial Narrow" pitchFamily="34" charset="0"/>
              </a:rPr>
              <a:t>FOUNDATION in a nutshell!! </a:t>
            </a:r>
            <a:endParaRPr lang="en-AU" dirty="0"/>
          </a:p>
        </p:txBody>
      </p:sp>
      <p:sp>
        <p:nvSpPr>
          <p:cNvPr id="3" name="TextBox 2"/>
          <p:cNvSpPr txBox="1"/>
          <p:nvPr/>
        </p:nvSpPr>
        <p:spPr>
          <a:xfrm>
            <a:off x="304800" y="1066800"/>
            <a:ext cx="8064896" cy="1815882"/>
          </a:xfrm>
          <a:prstGeom prst="rect">
            <a:avLst/>
          </a:prstGeom>
          <a:noFill/>
        </p:spPr>
        <p:txBody>
          <a:bodyPr wrap="square" rtlCol="0">
            <a:spAutoFit/>
          </a:bodyPr>
          <a:lstStyle/>
          <a:p>
            <a:pPr algn="ctr"/>
            <a:r>
              <a:rPr lang="en-AU" sz="2800" b="1" dirty="0" smtClean="0">
                <a:solidFill>
                  <a:srgbClr val="002060"/>
                </a:solidFill>
                <a:latin typeface="Georgia" pitchFamily="18" charset="0"/>
              </a:rPr>
              <a:t>Four Funds</a:t>
            </a:r>
          </a:p>
          <a:p>
            <a:pPr marL="514350" indent="-514350"/>
            <a:endParaRPr lang="en-AU" sz="2800" b="1" dirty="0" smtClean="0">
              <a:solidFill>
                <a:srgbClr val="002060"/>
              </a:solidFill>
              <a:latin typeface="Georgia" pitchFamily="18" charset="0"/>
            </a:endParaRPr>
          </a:p>
          <a:p>
            <a:pPr marL="514350" indent="-514350"/>
            <a:endParaRPr lang="en-AU" sz="2800" b="1" dirty="0" smtClean="0">
              <a:solidFill>
                <a:srgbClr val="002060"/>
              </a:solidFill>
              <a:latin typeface="Georgia" pitchFamily="18" charset="0"/>
            </a:endParaRPr>
          </a:p>
          <a:p>
            <a:pPr marL="514350" indent="-514350">
              <a:buAutoNum type="arabicPeriod"/>
            </a:pPr>
            <a:endParaRPr lang="en-AU" sz="2800" dirty="0">
              <a:latin typeface="Georgia" pitchFamily="18" charset="0"/>
            </a:endParaRPr>
          </a:p>
        </p:txBody>
      </p:sp>
      <p:sp>
        <p:nvSpPr>
          <p:cNvPr id="4" name="TextBox 3"/>
          <p:cNvSpPr txBox="1"/>
          <p:nvPr/>
        </p:nvSpPr>
        <p:spPr>
          <a:xfrm>
            <a:off x="228600" y="1905000"/>
            <a:ext cx="2133600" cy="4524315"/>
          </a:xfrm>
          <a:prstGeom prst="rect">
            <a:avLst/>
          </a:prstGeom>
          <a:noFill/>
        </p:spPr>
        <p:txBody>
          <a:bodyPr wrap="square" rtlCol="0">
            <a:spAutoFit/>
          </a:bodyPr>
          <a:lstStyle/>
          <a:p>
            <a:pPr algn="ctr"/>
            <a:r>
              <a:rPr lang="en-AU" b="1" dirty="0" smtClean="0">
                <a:solidFill>
                  <a:schemeClr val="tx2">
                    <a:lumMod val="50000"/>
                  </a:schemeClr>
                </a:solidFill>
              </a:rPr>
              <a:t>ANNUAL PROGRAMS FUND</a:t>
            </a:r>
          </a:p>
          <a:p>
            <a:pPr algn="ctr"/>
            <a:endParaRPr lang="en-AU" b="1" dirty="0" smtClean="0">
              <a:solidFill>
                <a:schemeClr val="tx2">
                  <a:lumMod val="50000"/>
                </a:schemeClr>
              </a:solidFill>
            </a:endParaRPr>
          </a:p>
          <a:p>
            <a:pPr algn="ctr"/>
            <a:r>
              <a:rPr lang="en-AU" b="1" dirty="0" smtClean="0">
                <a:solidFill>
                  <a:schemeClr val="tx2">
                    <a:lumMod val="50000"/>
                  </a:schemeClr>
                </a:solidFill>
              </a:rPr>
              <a:t>All money invested for 3 yrs then ‘shared’ equally by District and the World Fund</a:t>
            </a:r>
          </a:p>
        </p:txBody>
      </p:sp>
      <p:sp>
        <p:nvSpPr>
          <p:cNvPr id="5" name="TextBox 4"/>
          <p:cNvSpPr txBox="1"/>
          <p:nvPr/>
        </p:nvSpPr>
        <p:spPr>
          <a:xfrm>
            <a:off x="2438400" y="1905000"/>
            <a:ext cx="1828800" cy="4893647"/>
          </a:xfrm>
          <a:prstGeom prst="rect">
            <a:avLst/>
          </a:prstGeom>
          <a:noFill/>
        </p:spPr>
        <p:txBody>
          <a:bodyPr wrap="square" rtlCol="0">
            <a:spAutoFit/>
          </a:bodyPr>
          <a:lstStyle/>
          <a:p>
            <a:pPr algn="ctr"/>
            <a:r>
              <a:rPr lang="en-AU" b="1" dirty="0" smtClean="0">
                <a:solidFill>
                  <a:schemeClr val="tx2">
                    <a:lumMod val="50000"/>
                  </a:schemeClr>
                </a:solidFill>
              </a:rPr>
              <a:t>WORLD</a:t>
            </a:r>
          </a:p>
          <a:p>
            <a:pPr algn="ctr"/>
            <a:r>
              <a:rPr lang="en-AU" b="1" dirty="0" smtClean="0">
                <a:solidFill>
                  <a:schemeClr val="tx2">
                    <a:lumMod val="50000"/>
                  </a:schemeClr>
                </a:solidFill>
              </a:rPr>
              <a:t>FUND</a:t>
            </a:r>
          </a:p>
          <a:p>
            <a:pPr algn="ctr"/>
            <a:endParaRPr lang="en-AU" b="1" dirty="0" smtClean="0">
              <a:solidFill>
                <a:schemeClr val="tx2">
                  <a:lumMod val="50000"/>
                </a:schemeClr>
              </a:solidFill>
            </a:endParaRPr>
          </a:p>
          <a:p>
            <a:pPr algn="ctr"/>
            <a:endParaRPr lang="en-AU" b="1" dirty="0" smtClean="0">
              <a:solidFill>
                <a:schemeClr val="tx2">
                  <a:lumMod val="50000"/>
                </a:schemeClr>
              </a:solidFill>
            </a:endParaRPr>
          </a:p>
          <a:p>
            <a:pPr algn="ctr"/>
            <a:r>
              <a:rPr lang="en-AU" b="1" dirty="0" smtClean="0">
                <a:solidFill>
                  <a:schemeClr val="tx2">
                    <a:lumMod val="50000"/>
                  </a:schemeClr>
                </a:solidFill>
              </a:rPr>
              <a:t>Used to match money from Districts and clubs to undertake projects </a:t>
            </a:r>
            <a:endParaRPr lang="en-AU" b="1" dirty="0">
              <a:solidFill>
                <a:schemeClr val="tx2">
                  <a:lumMod val="50000"/>
                </a:schemeClr>
              </a:solidFill>
            </a:endParaRPr>
          </a:p>
        </p:txBody>
      </p:sp>
      <p:sp>
        <p:nvSpPr>
          <p:cNvPr id="6" name="TextBox 5"/>
          <p:cNvSpPr txBox="1"/>
          <p:nvPr/>
        </p:nvSpPr>
        <p:spPr>
          <a:xfrm>
            <a:off x="4343400" y="1905000"/>
            <a:ext cx="2362200" cy="4524315"/>
          </a:xfrm>
          <a:prstGeom prst="rect">
            <a:avLst/>
          </a:prstGeom>
          <a:noFill/>
        </p:spPr>
        <p:txBody>
          <a:bodyPr wrap="square" rtlCol="0">
            <a:spAutoFit/>
          </a:bodyPr>
          <a:lstStyle/>
          <a:p>
            <a:pPr algn="ctr"/>
            <a:r>
              <a:rPr lang="en-AU" b="1" dirty="0" smtClean="0">
                <a:solidFill>
                  <a:schemeClr val="tx2">
                    <a:lumMod val="50000"/>
                  </a:schemeClr>
                </a:solidFill>
              </a:rPr>
              <a:t>ENDOWMENT</a:t>
            </a:r>
          </a:p>
          <a:p>
            <a:pPr algn="ctr"/>
            <a:r>
              <a:rPr lang="en-AU" b="1" dirty="0" smtClean="0">
                <a:solidFill>
                  <a:schemeClr val="tx2">
                    <a:lumMod val="50000"/>
                  </a:schemeClr>
                </a:solidFill>
              </a:rPr>
              <a:t>FUND</a:t>
            </a:r>
          </a:p>
          <a:p>
            <a:pPr algn="ctr"/>
            <a:endParaRPr lang="en-AU" b="1" dirty="0" smtClean="0">
              <a:solidFill>
                <a:schemeClr val="tx2">
                  <a:lumMod val="50000"/>
                </a:schemeClr>
              </a:solidFill>
            </a:endParaRPr>
          </a:p>
          <a:p>
            <a:pPr algn="ctr"/>
            <a:endParaRPr lang="en-AU" b="1" dirty="0" smtClean="0">
              <a:solidFill>
                <a:schemeClr val="tx2">
                  <a:lumMod val="50000"/>
                </a:schemeClr>
              </a:solidFill>
            </a:endParaRPr>
          </a:p>
          <a:p>
            <a:pPr algn="ctr"/>
            <a:r>
              <a:rPr lang="en-AU" b="1" dirty="0" smtClean="0">
                <a:solidFill>
                  <a:schemeClr val="tx2">
                    <a:lumMod val="50000"/>
                  </a:schemeClr>
                </a:solidFill>
              </a:rPr>
              <a:t>Money, often from wills or donors, invested to ensure long term viability of the Foundation</a:t>
            </a:r>
            <a:endParaRPr lang="en-AU" b="1" dirty="0">
              <a:solidFill>
                <a:schemeClr val="tx2">
                  <a:lumMod val="50000"/>
                </a:schemeClr>
              </a:solidFill>
            </a:endParaRPr>
          </a:p>
        </p:txBody>
      </p:sp>
      <p:sp>
        <p:nvSpPr>
          <p:cNvPr id="7" name="TextBox 6"/>
          <p:cNvSpPr txBox="1"/>
          <p:nvPr/>
        </p:nvSpPr>
        <p:spPr>
          <a:xfrm>
            <a:off x="6781800" y="1905000"/>
            <a:ext cx="2133600" cy="3416320"/>
          </a:xfrm>
          <a:prstGeom prst="rect">
            <a:avLst/>
          </a:prstGeom>
          <a:noFill/>
        </p:spPr>
        <p:txBody>
          <a:bodyPr wrap="square" rtlCol="0">
            <a:spAutoFit/>
          </a:bodyPr>
          <a:lstStyle/>
          <a:p>
            <a:pPr algn="ctr"/>
            <a:r>
              <a:rPr lang="en-AU" b="1" dirty="0" smtClean="0">
                <a:solidFill>
                  <a:schemeClr val="tx2">
                    <a:lumMod val="50000"/>
                  </a:schemeClr>
                </a:solidFill>
              </a:rPr>
              <a:t>POLIOPLUS FUND</a:t>
            </a:r>
          </a:p>
          <a:p>
            <a:pPr algn="ctr"/>
            <a:endParaRPr lang="en-AU" b="1" dirty="0" smtClean="0">
              <a:solidFill>
                <a:schemeClr val="tx2">
                  <a:lumMod val="50000"/>
                </a:schemeClr>
              </a:solidFill>
            </a:endParaRPr>
          </a:p>
          <a:p>
            <a:pPr algn="ctr"/>
            <a:endParaRPr lang="en-AU" b="1" dirty="0" smtClean="0">
              <a:solidFill>
                <a:schemeClr val="tx2">
                  <a:lumMod val="50000"/>
                </a:schemeClr>
              </a:solidFill>
            </a:endParaRPr>
          </a:p>
          <a:p>
            <a:pPr algn="ctr"/>
            <a:r>
              <a:rPr lang="en-AU" b="1" dirty="0" smtClean="0">
                <a:solidFill>
                  <a:schemeClr val="tx2">
                    <a:lumMod val="50000"/>
                  </a:schemeClr>
                </a:solidFill>
              </a:rPr>
              <a:t>Exclusively for the polio program, still Rotary’s major aim.</a:t>
            </a:r>
            <a:endParaRPr lang="en-AU" b="1" dirty="0">
              <a:solidFill>
                <a:schemeClr val="tx2">
                  <a:lumMod val="50000"/>
                </a:schemeClr>
              </a:solidFill>
            </a:endParaRPr>
          </a:p>
        </p:txBody>
      </p:sp>
      <p:cxnSp>
        <p:nvCxnSpPr>
          <p:cNvPr id="9" name="Straight Arrow Connector 8"/>
          <p:cNvCxnSpPr/>
          <p:nvPr/>
        </p:nvCxnSpPr>
        <p:spPr>
          <a:xfrm flipH="1">
            <a:off x="1828800" y="1447800"/>
            <a:ext cx="838200" cy="381000"/>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943600" y="1447800"/>
            <a:ext cx="1066800" cy="381000"/>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8" presetClass="emph" presetSubtype="0" fill="hold" nodeType="clickEffect">
                                  <p:stCondLst>
                                    <p:cond delay="0"/>
                                  </p:stCondLst>
                                  <p:iterate type="lt">
                                    <p:tmPct val="10000"/>
                                  </p:iterate>
                                  <p:childTnLst>
                                    <p:animClr clrSpc="rgb" dir="cw">
                                      <p:cBhvr override="childStyle">
                                        <p:cTn id="11" dur="500" fill="hold"/>
                                        <p:tgtEl>
                                          <p:spTgt spid="3">
                                            <p:txEl>
                                              <p:pRg st="0" end="0"/>
                                            </p:txEl>
                                          </p:spTgt>
                                        </p:tgtEl>
                                        <p:attrNameLst>
                                          <p:attrName>style.color</p:attrName>
                                        </p:attrNameLst>
                                      </p:cBhvr>
                                      <p:to>
                                        <a:schemeClr val="hlink"/>
                                      </p:to>
                                    </p:animClr>
                                    <p:animClr clrSpc="rgb" dir="cw">
                                      <p:cBhvr>
                                        <p:cTn id="12" dur="500" fill="hold"/>
                                        <p:tgtEl>
                                          <p:spTgt spid="3">
                                            <p:txEl>
                                              <p:pRg st="0" end="0"/>
                                            </p:txEl>
                                          </p:spTgt>
                                        </p:tgtEl>
                                        <p:attrNameLst>
                                          <p:attrName>fillcolor</p:attrName>
                                        </p:attrNameLst>
                                      </p:cBhvr>
                                      <p:to>
                                        <a:schemeClr val="hlink"/>
                                      </p:to>
                                    </p:animClr>
                                    <p:set>
                                      <p:cBhvr>
                                        <p:cTn id="13" dur="500" fill="hold"/>
                                        <p:tgtEl>
                                          <p:spTgt spid="3">
                                            <p:txEl>
                                              <p:pRg st="0" end="0"/>
                                            </p:txEl>
                                          </p:spTgt>
                                        </p:tgtEl>
                                        <p:attrNameLst>
                                          <p:attrName>fill.type</p:attrName>
                                        </p:attrNameLst>
                                      </p:cBhvr>
                                      <p:to>
                                        <p:strVal val="solid"/>
                                      </p:to>
                                    </p:set>
                                    <p:anim to="1.5" calcmode="lin" valueType="num">
                                      <p:cBhvr override="childStyle">
                                        <p:cTn id="14" dur="500" fill="hold"/>
                                        <p:tgtEl>
                                          <p:spTgt spid="3">
                                            <p:txEl>
                                              <p:pRg st="0" end="0"/>
                                            </p:txEl>
                                          </p:spTgt>
                                        </p:tgtEl>
                                        <p:attrNameLst>
                                          <p:attrName>style.fontSize</p:attrName>
                                        </p:attrNameLst>
                                      </p:cBhvr>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457200"/>
            <a:ext cx="8305800" cy="1780744"/>
          </a:xfrm>
          <a:prstGeom prst="rect">
            <a:avLst/>
          </a:prstGeom>
          <a:noFill/>
        </p:spPr>
        <p:txBody>
          <a:bodyPr wrap="square" rtlCol="0">
            <a:spAutoFit/>
          </a:bodyPr>
          <a:lstStyle/>
          <a:p>
            <a:pPr algn="ctr">
              <a:lnSpc>
                <a:spcPct val="119000"/>
              </a:lnSpc>
              <a:spcBef>
                <a:spcPts val="0"/>
              </a:spcBef>
              <a:spcAft>
                <a:spcPts val="600"/>
              </a:spcAft>
            </a:pPr>
            <a:r>
              <a:rPr lang="en-AU" b="1" i="1" kern="1400" dirty="0" smtClean="0">
                <a:solidFill>
                  <a:srgbClr val="000000"/>
                </a:solidFill>
                <a:latin typeface="Georgia" pitchFamily="18" charset="0"/>
              </a:rPr>
              <a:t>Money is donated by clubs and members into the Annual Programs Fund. It is invested for 3 years.  </a:t>
            </a:r>
            <a:r>
              <a:rPr lang="en-AU" sz="2000" b="1" i="1" kern="1400" dirty="0" smtClean="0">
                <a:solidFill>
                  <a:srgbClr val="000000"/>
                </a:solidFill>
                <a:latin typeface="Georgia" pitchFamily="18" charset="0"/>
              </a:rPr>
              <a:t>(</a:t>
            </a:r>
            <a:r>
              <a:rPr lang="en-AU" sz="2000" kern="1400" dirty="0" smtClean="0">
                <a:solidFill>
                  <a:srgbClr val="000000"/>
                </a:solidFill>
                <a:latin typeface="Georgia" pitchFamily="18" charset="0"/>
              </a:rPr>
              <a:t>Interest is used to run the Foundation . )</a:t>
            </a:r>
          </a:p>
          <a:p>
            <a:pPr algn="ctr">
              <a:lnSpc>
                <a:spcPct val="119000"/>
              </a:lnSpc>
              <a:spcBef>
                <a:spcPts val="0"/>
              </a:spcBef>
              <a:spcAft>
                <a:spcPts val="600"/>
              </a:spcAft>
            </a:pPr>
            <a:r>
              <a:rPr lang="en-AU" sz="2000" kern="1400" dirty="0" smtClean="0">
                <a:solidFill>
                  <a:srgbClr val="000000"/>
                </a:solidFill>
                <a:latin typeface="Georgia" pitchFamily="18" charset="0"/>
              </a:rPr>
              <a:t>After 3 years:</a:t>
            </a:r>
            <a:endParaRPr lang="en-AU" dirty="0"/>
          </a:p>
        </p:txBody>
      </p:sp>
      <p:graphicFrame>
        <p:nvGraphicFramePr>
          <p:cNvPr id="5" name="Table 4"/>
          <p:cNvGraphicFramePr>
            <a:graphicFrameLocks noGrp="1"/>
          </p:cNvGraphicFramePr>
          <p:nvPr/>
        </p:nvGraphicFramePr>
        <p:xfrm>
          <a:off x="914400" y="2413099"/>
          <a:ext cx="7696200" cy="1310640"/>
        </p:xfrm>
        <a:graphic>
          <a:graphicData uri="http://schemas.openxmlformats.org/drawingml/2006/table">
            <a:tbl>
              <a:tblPr firstRow="1" bandRow="1">
                <a:tableStyleId>{5C22544A-7EE6-4342-B048-85BDC9FD1C3A}</a:tableStyleId>
              </a:tblPr>
              <a:tblGrid>
                <a:gridCol w="3848100"/>
                <a:gridCol w="3848100"/>
              </a:tblGrid>
              <a:tr h="370840">
                <a:tc>
                  <a:txBody>
                    <a:bodyPr/>
                    <a:lstStyle/>
                    <a:p>
                      <a:pPr algn="ctr"/>
                      <a:r>
                        <a:rPr lang="en-AU" sz="2000" i="1" dirty="0" smtClean="0">
                          <a:solidFill>
                            <a:srgbClr val="002060"/>
                          </a:solidFill>
                          <a:latin typeface="Georgia" pitchFamily="18" charset="0"/>
                        </a:rPr>
                        <a:t>Half comes back to the District </a:t>
                      </a:r>
                    </a:p>
                    <a:p>
                      <a:pPr algn="ctr"/>
                      <a:r>
                        <a:rPr lang="en-AU" sz="2000" i="1" dirty="0" smtClean="0">
                          <a:solidFill>
                            <a:srgbClr val="002060"/>
                          </a:solidFill>
                          <a:latin typeface="Georgia" pitchFamily="18" charset="0"/>
                        </a:rPr>
                        <a:t>(Called the District Dedicated Fund or DDF)</a:t>
                      </a:r>
                      <a:endParaRPr lang="en-AU" sz="2000" i="1" dirty="0">
                        <a:solidFill>
                          <a:srgbClr val="002060"/>
                        </a:solidFill>
                        <a:latin typeface="Georgia" pitchFamily="18" charset="0"/>
                      </a:endParaRPr>
                    </a:p>
                  </a:txBody>
                  <a:tcPr>
                    <a:solidFill>
                      <a:srgbClr val="FFFF66"/>
                    </a:solidFill>
                  </a:tcPr>
                </a:tc>
                <a:tc>
                  <a:txBody>
                    <a:bodyPr/>
                    <a:lstStyle/>
                    <a:p>
                      <a:pPr algn="ctr"/>
                      <a:r>
                        <a:rPr lang="en-AU" sz="2000" i="1" dirty="0" smtClean="0">
                          <a:solidFill>
                            <a:srgbClr val="002060"/>
                          </a:solidFill>
                          <a:latin typeface="Georgia" pitchFamily="18" charset="0"/>
                        </a:rPr>
                        <a:t>Half goes into the World Fund</a:t>
                      </a:r>
                      <a:endParaRPr lang="en-AU" sz="2000" i="1" dirty="0">
                        <a:solidFill>
                          <a:srgbClr val="002060"/>
                        </a:solidFill>
                        <a:latin typeface="Georgia" pitchFamily="18" charset="0"/>
                      </a:endParaRPr>
                    </a:p>
                  </a:txBody>
                  <a:tcPr>
                    <a:solidFill>
                      <a:schemeClr val="tx2">
                        <a:lumMod val="20000"/>
                        <a:lumOff val="80000"/>
                      </a:schemeClr>
                    </a:solidFill>
                  </a:tcPr>
                </a:tc>
              </a:tr>
            </a:tbl>
          </a:graphicData>
        </a:graphic>
      </p:graphicFrame>
      <p:graphicFrame>
        <p:nvGraphicFramePr>
          <p:cNvPr id="6" name="Table 5"/>
          <p:cNvGraphicFramePr>
            <a:graphicFrameLocks noGrp="1"/>
          </p:cNvGraphicFramePr>
          <p:nvPr/>
        </p:nvGraphicFramePr>
        <p:xfrm>
          <a:off x="533400" y="4419600"/>
          <a:ext cx="3810000" cy="1524000"/>
        </p:xfrm>
        <a:graphic>
          <a:graphicData uri="http://schemas.openxmlformats.org/drawingml/2006/table">
            <a:tbl>
              <a:tblPr firstRow="1" bandRow="1">
                <a:tableStyleId>{5C22544A-7EE6-4342-B048-85BDC9FD1C3A}</a:tableStyleId>
              </a:tblPr>
              <a:tblGrid>
                <a:gridCol w="1860698"/>
                <a:gridCol w="1949302"/>
              </a:tblGrid>
              <a:tr h="1524000">
                <a:tc>
                  <a:txBody>
                    <a:bodyPr/>
                    <a:lstStyle/>
                    <a:p>
                      <a:pPr algn="ctr"/>
                      <a:r>
                        <a:rPr lang="en-AU" sz="2000" i="1" dirty="0" smtClean="0">
                          <a:solidFill>
                            <a:srgbClr val="002060"/>
                          </a:solidFill>
                          <a:latin typeface="Georgia" pitchFamily="18" charset="0"/>
                        </a:rPr>
                        <a:t>Half of this can be used for District Grants</a:t>
                      </a:r>
                      <a:endParaRPr lang="en-AU" sz="2000" i="1" dirty="0">
                        <a:solidFill>
                          <a:srgbClr val="002060"/>
                        </a:solidFill>
                        <a:latin typeface="Georgia" pitchFamily="18" charset="0"/>
                      </a:endParaRPr>
                    </a:p>
                  </a:txBody>
                  <a:tcPr>
                    <a:solidFill>
                      <a:srgbClr val="FFC000"/>
                    </a:solidFill>
                  </a:tcPr>
                </a:tc>
                <a:tc>
                  <a:txBody>
                    <a:bodyPr/>
                    <a:lstStyle/>
                    <a:p>
                      <a:pPr algn="ctr"/>
                      <a:r>
                        <a:rPr lang="en-AU" sz="2000" i="1" dirty="0" smtClean="0">
                          <a:solidFill>
                            <a:srgbClr val="002060"/>
                          </a:solidFill>
                          <a:latin typeface="Georgia" pitchFamily="18" charset="0"/>
                        </a:rPr>
                        <a:t>Half of this can be used for Global Grants</a:t>
                      </a:r>
                      <a:endParaRPr lang="en-AU" sz="2000" i="1" dirty="0">
                        <a:solidFill>
                          <a:srgbClr val="002060"/>
                        </a:solidFill>
                        <a:latin typeface="Georgia" pitchFamily="18" charset="0"/>
                      </a:endParaRPr>
                    </a:p>
                  </a:txBody>
                  <a:tcPr>
                    <a:solidFill>
                      <a:srgbClr val="FF7600"/>
                    </a:solidFill>
                  </a:tcPr>
                </a:tc>
              </a:tr>
            </a:tbl>
          </a:graphicData>
        </a:graphic>
      </p:graphicFrame>
      <p:sp>
        <p:nvSpPr>
          <p:cNvPr id="8" name="TextBox 7"/>
          <p:cNvSpPr txBox="1"/>
          <p:nvPr/>
        </p:nvSpPr>
        <p:spPr>
          <a:xfrm>
            <a:off x="4800600" y="3937099"/>
            <a:ext cx="4114800" cy="2246769"/>
          </a:xfrm>
          <a:prstGeom prst="rect">
            <a:avLst/>
          </a:prstGeom>
          <a:solidFill>
            <a:schemeClr val="tx2">
              <a:lumMod val="40000"/>
              <a:lumOff val="60000"/>
            </a:schemeClr>
          </a:solidFill>
          <a:ln w="28575">
            <a:solidFill>
              <a:schemeClr val="bg1"/>
            </a:solidFill>
          </a:ln>
        </p:spPr>
        <p:txBody>
          <a:bodyPr wrap="square" rtlCol="0">
            <a:spAutoFit/>
          </a:bodyPr>
          <a:lstStyle/>
          <a:p>
            <a:pPr algn="ctr"/>
            <a:r>
              <a:rPr lang="en-AU" sz="2000" b="1" i="1" kern="1400" dirty="0" smtClean="0">
                <a:solidFill>
                  <a:srgbClr val="002060"/>
                </a:solidFill>
                <a:latin typeface="Georgia" pitchFamily="18" charset="0"/>
              </a:rPr>
              <a:t>Projects organised by clubs and Districts using Global grants match DDF money dollar for dollar from the World Fund, and club and outside money 50c in the dollar from the World Fund.</a:t>
            </a:r>
            <a:endParaRPr lang="en-AU" dirty="0"/>
          </a:p>
        </p:txBody>
      </p:sp>
      <p:cxnSp>
        <p:nvCxnSpPr>
          <p:cNvPr id="10" name="Straight Arrow Connector 9"/>
          <p:cNvCxnSpPr/>
          <p:nvPr/>
        </p:nvCxnSpPr>
        <p:spPr>
          <a:xfrm flipH="1">
            <a:off x="3124200" y="1828800"/>
            <a:ext cx="609600" cy="609600"/>
          </a:xfrm>
          <a:prstGeom prst="straightConnector1">
            <a:avLst/>
          </a:prstGeom>
          <a:ln w="57150">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867400" y="1752600"/>
            <a:ext cx="457200" cy="609600"/>
          </a:xfrm>
          <a:prstGeom prst="straightConnector1">
            <a:avLst/>
          </a:prstGeom>
          <a:ln w="57150">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a:off x="1295400" y="3657600"/>
            <a:ext cx="609600" cy="609600"/>
          </a:xfrm>
          <a:prstGeom prst="straightConnector1">
            <a:avLst/>
          </a:prstGeom>
          <a:ln w="57150">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895600" y="3657600"/>
            <a:ext cx="457200" cy="609600"/>
          </a:xfrm>
          <a:prstGeom prst="straightConnector1">
            <a:avLst/>
          </a:prstGeom>
          <a:ln w="57150">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248400" y="3200400"/>
            <a:ext cx="0" cy="685800"/>
          </a:xfrm>
          <a:prstGeom prst="straightConnector1">
            <a:avLst/>
          </a:prstGeom>
          <a:ln w="57150">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4191000" y="4114800"/>
            <a:ext cx="762000" cy="609600"/>
          </a:xfrm>
          <a:prstGeom prst="straightConnector1">
            <a:avLst/>
          </a:prstGeom>
          <a:ln w="57150">
            <a:solidFill>
              <a:schemeClr val="bg1"/>
            </a:solidFill>
            <a:tailEnd type="arrow"/>
          </a:ln>
        </p:spPr>
        <p:style>
          <a:lnRef idx="2">
            <a:schemeClr val="accent1"/>
          </a:lnRef>
          <a:fillRef idx="0">
            <a:schemeClr val="accent1"/>
          </a:fillRef>
          <a:effectRef idx="1">
            <a:schemeClr val="accent1"/>
          </a:effectRef>
          <a:fontRef idx="minor">
            <a:schemeClr val="tx1"/>
          </a:fontRef>
        </p:style>
      </p:cxnSp>
      <p:pic>
        <p:nvPicPr>
          <p:cNvPr id="20" name="Picture 4" descr="Image result for rotary theme logo 2017-18"/>
          <p:cNvPicPr>
            <a:picLocks noChangeAspect="1" noChangeArrowheads="1"/>
          </p:cNvPicPr>
          <p:nvPr/>
        </p:nvPicPr>
        <p:blipFill>
          <a:blip r:embed="rId2"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1124744"/>
            <a:ext cx="7956376" cy="830997"/>
          </a:xfrm>
          <a:prstGeom prst="rect">
            <a:avLst/>
          </a:prstGeom>
          <a:noFill/>
        </p:spPr>
        <p:txBody>
          <a:bodyPr wrap="square" rtlCol="0">
            <a:spAutoFit/>
          </a:bodyPr>
          <a:lstStyle/>
          <a:p>
            <a:pPr lvl="0" algn="ctr"/>
            <a:r>
              <a:rPr kumimoji="0" lang="en-AU" sz="2400" b="1" i="0" u="none" strike="noStrike" cap="none" normalizeH="0" baseline="0" dirty="0" smtClean="0">
                <a:ln>
                  <a:noFill/>
                </a:ln>
                <a:solidFill>
                  <a:srgbClr val="000000"/>
                </a:solidFill>
                <a:effectLst/>
                <a:latin typeface="Arial" pitchFamily="34" charset="0"/>
                <a:cs typeface="Arial" pitchFamily="34" charset="0"/>
              </a:rPr>
              <a:t>$96,672.78 contributed by D9650 clubs in 2014-15</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endParaRPr lang="en-AU" dirty="0"/>
          </a:p>
        </p:txBody>
      </p:sp>
      <p:sp>
        <p:nvSpPr>
          <p:cNvPr id="7" name="TextBox 6"/>
          <p:cNvSpPr txBox="1"/>
          <p:nvPr/>
        </p:nvSpPr>
        <p:spPr>
          <a:xfrm>
            <a:off x="5940152" y="1628801"/>
            <a:ext cx="2016224" cy="1815882"/>
          </a:xfrm>
          <a:prstGeom prst="rect">
            <a:avLst/>
          </a:prstGeom>
          <a:solidFill>
            <a:srgbClr val="99CCFF"/>
          </a:solidFill>
          <a:ln w="3175">
            <a:solidFill>
              <a:schemeClr val="tx1"/>
            </a:solidFill>
          </a:ln>
        </p:spPr>
        <p:txBody>
          <a:bodyPr wrap="square" rtlCol="0">
            <a:spAutoFit/>
          </a:bodyPr>
          <a:lstStyle/>
          <a:p>
            <a:pPr lvl="0" algn="ctr" fontAlgn="base">
              <a:spcBef>
                <a:spcPct val="0"/>
              </a:spcBef>
              <a:spcAft>
                <a:spcPct val="0"/>
              </a:spcAft>
            </a:pPr>
            <a:r>
              <a:rPr kumimoji="0" lang="en-AU" sz="2400" b="1" i="0" u="none" strike="noStrike" cap="none" normalizeH="0" baseline="0" dirty="0" smtClean="0">
                <a:ln>
                  <a:noFill/>
                </a:ln>
                <a:solidFill>
                  <a:srgbClr val="000000"/>
                </a:solidFill>
                <a:effectLst/>
                <a:latin typeface="Arial" pitchFamily="34" charset="0"/>
                <a:cs typeface="Arial" pitchFamily="34" charset="0"/>
              </a:rPr>
              <a:t>50%</a:t>
            </a:r>
          </a:p>
          <a:p>
            <a:pPr lvl="0" algn="ctr" fontAlgn="base">
              <a:spcBef>
                <a:spcPct val="0"/>
              </a:spcBef>
              <a:spcAft>
                <a:spcPct val="0"/>
              </a:spcAft>
            </a:pPr>
            <a:r>
              <a:rPr lang="en-AU" b="1" dirty="0" smtClean="0">
                <a:solidFill>
                  <a:srgbClr val="000000"/>
                </a:solidFill>
                <a:cs typeface="Arial" pitchFamily="34" charset="0"/>
              </a:rPr>
              <a:t>$</a:t>
            </a:r>
            <a:r>
              <a:rPr kumimoji="0" lang="en-AU" sz="2400" b="1" i="0" u="none" strike="noStrike" cap="none" normalizeH="0" baseline="0" dirty="0" smtClean="0">
                <a:ln>
                  <a:noFill/>
                </a:ln>
                <a:solidFill>
                  <a:srgbClr val="000000"/>
                </a:solidFill>
                <a:effectLst/>
                <a:latin typeface="Arial" pitchFamily="34" charset="0"/>
                <a:cs typeface="Arial" pitchFamily="34" charset="0"/>
              </a:rPr>
              <a:t>48,336.39</a:t>
            </a:r>
            <a:endParaRPr lang="en-US" sz="3200" dirty="0" smtClean="0">
              <a:latin typeface="Arial" pitchFamily="34" charset="0"/>
              <a:cs typeface="Arial" pitchFamily="34" charset="0"/>
            </a:endParaRPr>
          </a:p>
          <a:p>
            <a:pPr lvl="0" algn="ctr" fontAlgn="base">
              <a:spcBef>
                <a:spcPct val="0"/>
              </a:spcBef>
              <a:spcAft>
                <a:spcPct val="0"/>
              </a:spcAft>
            </a:pPr>
            <a:r>
              <a:rPr kumimoji="0" lang="en-AU" sz="2000" b="1" i="0" u="none" strike="noStrike" cap="none" normalizeH="0" baseline="0" dirty="0" smtClean="0">
                <a:ln>
                  <a:noFill/>
                </a:ln>
                <a:solidFill>
                  <a:schemeClr val="tx2">
                    <a:lumMod val="50000"/>
                  </a:schemeClr>
                </a:solidFill>
                <a:effectLst/>
                <a:latin typeface="Arial" pitchFamily="34" charset="0"/>
                <a:cs typeface="Arial" pitchFamily="34" charset="0"/>
              </a:rPr>
              <a:t>To World </a:t>
            </a:r>
          </a:p>
          <a:p>
            <a:pPr lvl="0" algn="ctr" fontAlgn="base">
              <a:spcBef>
                <a:spcPct val="0"/>
              </a:spcBef>
              <a:spcAft>
                <a:spcPct val="0"/>
              </a:spcAft>
            </a:pPr>
            <a:r>
              <a:rPr kumimoji="0" lang="en-AU" sz="2000" b="1" i="0" u="none" strike="noStrike" cap="none" normalizeH="0" baseline="0" dirty="0" smtClean="0">
                <a:ln>
                  <a:noFill/>
                </a:ln>
                <a:solidFill>
                  <a:schemeClr val="tx2">
                    <a:lumMod val="50000"/>
                  </a:schemeClr>
                </a:solidFill>
                <a:effectLst/>
                <a:latin typeface="Arial" pitchFamily="34" charset="0"/>
                <a:cs typeface="Arial" pitchFamily="34" charset="0"/>
              </a:rPr>
              <a:t>Fund</a:t>
            </a:r>
          </a:p>
          <a:p>
            <a:pPr algn="ctr"/>
            <a:endParaRPr lang="en-AU" dirty="0"/>
          </a:p>
        </p:txBody>
      </p:sp>
      <p:sp>
        <p:nvSpPr>
          <p:cNvPr id="8" name="TextBox 7"/>
          <p:cNvSpPr txBox="1"/>
          <p:nvPr/>
        </p:nvSpPr>
        <p:spPr>
          <a:xfrm>
            <a:off x="838200" y="3943290"/>
            <a:ext cx="2448272" cy="400110"/>
          </a:xfrm>
          <a:prstGeom prst="rect">
            <a:avLst/>
          </a:prstGeom>
          <a:solidFill>
            <a:srgbClr val="FFFF66"/>
          </a:solidFill>
          <a:ln w="3175">
            <a:solidFill>
              <a:schemeClr val="tx1"/>
            </a:solidFill>
          </a:ln>
        </p:spPr>
        <p:txBody>
          <a:bodyPr wrap="square" rtlCol="0">
            <a:spAutoFit/>
          </a:bodyPr>
          <a:lstStyle/>
          <a:p>
            <a:pPr algn="ctr"/>
            <a:r>
              <a:rPr lang="en-AU" sz="2000" b="1" dirty="0" smtClean="0">
                <a:solidFill>
                  <a:schemeClr val="tx2"/>
                </a:solidFill>
                <a:latin typeface="Arial" pitchFamily="34" charset="0"/>
                <a:cs typeface="Arial" pitchFamily="34" charset="0"/>
              </a:rPr>
              <a:t>District controlled</a:t>
            </a:r>
            <a:endParaRPr lang="en-AU" sz="2000" b="1" dirty="0">
              <a:solidFill>
                <a:schemeClr val="tx2"/>
              </a:solidFill>
              <a:latin typeface="Arial" pitchFamily="34" charset="0"/>
              <a:cs typeface="Arial" pitchFamily="34" charset="0"/>
            </a:endParaRPr>
          </a:p>
        </p:txBody>
      </p:sp>
      <p:sp>
        <p:nvSpPr>
          <p:cNvPr id="9" name="TextBox 8"/>
          <p:cNvSpPr txBox="1"/>
          <p:nvPr/>
        </p:nvSpPr>
        <p:spPr>
          <a:xfrm>
            <a:off x="5220072" y="3140968"/>
            <a:ext cx="2880320" cy="400110"/>
          </a:xfrm>
          <a:prstGeom prst="rect">
            <a:avLst/>
          </a:prstGeom>
          <a:solidFill>
            <a:srgbClr val="99CCFF"/>
          </a:solidFill>
          <a:ln w="3175">
            <a:solidFill>
              <a:schemeClr val="tx1"/>
            </a:solidFill>
          </a:ln>
        </p:spPr>
        <p:txBody>
          <a:bodyPr wrap="square" rtlCol="0">
            <a:spAutoFit/>
          </a:bodyPr>
          <a:lstStyle/>
          <a:p>
            <a:pPr algn="ctr"/>
            <a:r>
              <a:rPr lang="en-AU" sz="2000" b="1" dirty="0" smtClean="0">
                <a:solidFill>
                  <a:schemeClr val="tx2"/>
                </a:solidFill>
                <a:latin typeface="Arial" pitchFamily="34" charset="0"/>
                <a:cs typeface="Arial" pitchFamily="34" charset="0"/>
              </a:rPr>
              <a:t>Trustees controlled</a:t>
            </a:r>
            <a:endParaRPr lang="en-AU" sz="2000" b="1" dirty="0">
              <a:solidFill>
                <a:schemeClr val="tx2"/>
              </a:solidFill>
              <a:latin typeface="Arial" pitchFamily="34" charset="0"/>
              <a:cs typeface="Arial" pitchFamily="34" charset="0"/>
            </a:endParaRPr>
          </a:p>
        </p:txBody>
      </p:sp>
      <p:sp>
        <p:nvSpPr>
          <p:cNvPr id="13" name="TextBox 12"/>
          <p:cNvSpPr txBox="1"/>
          <p:nvPr/>
        </p:nvSpPr>
        <p:spPr>
          <a:xfrm>
            <a:off x="323528" y="5013176"/>
            <a:ext cx="1800200" cy="1323439"/>
          </a:xfrm>
          <a:prstGeom prst="rect">
            <a:avLst/>
          </a:prstGeom>
          <a:solidFill>
            <a:srgbClr val="FFCC00"/>
          </a:solidFill>
          <a:ln w="3175">
            <a:solidFill>
              <a:schemeClr val="tx1"/>
            </a:solidFill>
          </a:ln>
        </p:spPr>
        <p:txBody>
          <a:bodyPr wrap="square" rtlCol="0">
            <a:spAutoFit/>
          </a:bodyPr>
          <a:lstStyle/>
          <a:p>
            <a:pPr algn="ctr"/>
            <a:r>
              <a:rPr lang="en-AU" sz="2000" b="1" dirty="0" smtClean="0">
                <a:solidFill>
                  <a:schemeClr val="tx2"/>
                </a:solidFill>
                <a:latin typeface="Arial" pitchFamily="34" charset="0"/>
                <a:cs typeface="Arial" pitchFamily="34" charset="0"/>
              </a:rPr>
              <a:t>50%For </a:t>
            </a:r>
          </a:p>
          <a:p>
            <a:pPr algn="ctr"/>
            <a:r>
              <a:rPr lang="en-AU" sz="2000" b="1" dirty="0" smtClean="0">
                <a:solidFill>
                  <a:schemeClr val="tx2"/>
                </a:solidFill>
                <a:latin typeface="Arial" pitchFamily="34" charset="0"/>
                <a:cs typeface="Arial" pitchFamily="34" charset="0"/>
              </a:rPr>
              <a:t>District Grants</a:t>
            </a:r>
          </a:p>
          <a:p>
            <a:pPr algn="ctr"/>
            <a:r>
              <a:rPr lang="en-AU" sz="2000" b="1" dirty="0" smtClean="0">
                <a:solidFill>
                  <a:schemeClr val="tx2"/>
                </a:solidFill>
                <a:latin typeface="Arial" pitchFamily="34" charset="0"/>
                <a:cs typeface="Arial" pitchFamily="34" charset="0"/>
              </a:rPr>
              <a:t>$</a:t>
            </a:r>
            <a:r>
              <a:rPr lang="en-AU" sz="2000" b="1" dirty="0" smtClean="0">
                <a:solidFill>
                  <a:schemeClr val="tx2"/>
                </a:solidFill>
                <a:latin typeface="Arial" pitchFamily="34" charset="0"/>
                <a:cs typeface="Arial" pitchFamily="34" charset="0"/>
              </a:rPr>
              <a:t>24,168.20</a:t>
            </a:r>
            <a:endParaRPr lang="en-AU" sz="2000" b="1" dirty="0">
              <a:solidFill>
                <a:schemeClr val="tx2"/>
              </a:solidFill>
              <a:latin typeface="Arial" pitchFamily="34" charset="0"/>
              <a:cs typeface="Arial" pitchFamily="34" charset="0"/>
            </a:endParaRPr>
          </a:p>
        </p:txBody>
      </p:sp>
      <p:sp>
        <p:nvSpPr>
          <p:cNvPr id="14" name="TextBox 13"/>
          <p:cNvSpPr txBox="1"/>
          <p:nvPr/>
        </p:nvSpPr>
        <p:spPr>
          <a:xfrm>
            <a:off x="2286000" y="5029200"/>
            <a:ext cx="1828800" cy="1323439"/>
          </a:xfrm>
          <a:prstGeom prst="rect">
            <a:avLst/>
          </a:prstGeom>
          <a:solidFill>
            <a:srgbClr val="FF6600"/>
          </a:solidFill>
          <a:ln w="3175">
            <a:solidFill>
              <a:schemeClr val="tx1"/>
            </a:solidFill>
          </a:ln>
        </p:spPr>
        <p:txBody>
          <a:bodyPr wrap="square" rtlCol="0">
            <a:spAutoFit/>
          </a:bodyPr>
          <a:lstStyle/>
          <a:p>
            <a:pPr algn="ctr"/>
            <a:r>
              <a:rPr lang="en-AU" sz="2000" b="1" dirty="0" smtClean="0">
                <a:solidFill>
                  <a:schemeClr val="tx2"/>
                </a:solidFill>
                <a:latin typeface="Arial" pitchFamily="34" charset="0"/>
                <a:cs typeface="Arial" pitchFamily="34" charset="0"/>
              </a:rPr>
              <a:t>50% For </a:t>
            </a:r>
          </a:p>
          <a:p>
            <a:pPr algn="ctr"/>
            <a:r>
              <a:rPr lang="en-AU" sz="2000" b="1" dirty="0" smtClean="0">
                <a:solidFill>
                  <a:schemeClr val="tx2"/>
                </a:solidFill>
                <a:latin typeface="Arial" pitchFamily="34" charset="0"/>
                <a:cs typeface="Arial" pitchFamily="34" charset="0"/>
              </a:rPr>
              <a:t>Global </a:t>
            </a:r>
          </a:p>
          <a:p>
            <a:pPr algn="ctr"/>
            <a:r>
              <a:rPr lang="en-AU" sz="2000" b="1" dirty="0" smtClean="0">
                <a:solidFill>
                  <a:schemeClr val="tx2"/>
                </a:solidFill>
                <a:latin typeface="Arial" pitchFamily="34" charset="0"/>
                <a:cs typeface="Arial" pitchFamily="34" charset="0"/>
              </a:rPr>
              <a:t>Grants</a:t>
            </a:r>
          </a:p>
          <a:p>
            <a:pPr algn="ctr"/>
            <a:r>
              <a:rPr lang="en-AU" sz="2000" b="1" dirty="0" smtClean="0">
                <a:solidFill>
                  <a:schemeClr val="tx2"/>
                </a:solidFill>
                <a:latin typeface="Arial" pitchFamily="34" charset="0"/>
                <a:cs typeface="Arial" pitchFamily="34" charset="0"/>
              </a:rPr>
              <a:t>$</a:t>
            </a:r>
            <a:r>
              <a:rPr lang="en-AU" sz="2000" b="1" dirty="0" smtClean="0">
                <a:solidFill>
                  <a:schemeClr val="tx2"/>
                </a:solidFill>
                <a:latin typeface="Arial" pitchFamily="34" charset="0"/>
                <a:cs typeface="Arial" pitchFamily="34" charset="0"/>
              </a:rPr>
              <a:t>24,168.20</a:t>
            </a:r>
            <a:endParaRPr lang="en-AU" sz="2000" b="1" dirty="0">
              <a:solidFill>
                <a:schemeClr val="tx2"/>
              </a:solidFill>
              <a:latin typeface="Arial" pitchFamily="34" charset="0"/>
              <a:cs typeface="Arial" pitchFamily="34" charset="0"/>
            </a:endParaRPr>
          </a:p>
        </p:txBody>
      </p:sp>
      <p:sp>
        <p:nvSpPr>
          <p:cNvPr id="15" name="TextBox 14"/>
          <p:cNvSpPr txBox="1"/>
          <p:nvPr/>
        </p:nvSpPr>
        <p:spPr>
          <a:xfrm>
            <a:off x="6588224" y="3933056"/>
            <a:ext cx="1728192" cy="707886"/>
          </a:xfrm>
          <a:prstGeom prst="rect">
            <a:avLst/>
          </a:prstGeom>
          <a:solidFill>
            <a:srgbClr val="3399FF"/>
          </a:solidFill>
          <a:ln w="3175">
            <a:solidFill>
              <a:schemeClr val="tx1"/>
            </a:solidFill>
          </a:ln>
        </p:spPr>
        <p:txBody>
          <a:bodyPr wrap="square" rtlCol="0">
            <a:spAutoFit/>
          </a:bodyPr>
          <a:lstStyle/>
          <a:p>
            <a:pPr algn="ctr"/>
            <a:r>
              <a:rPr lang="en-AU" sz="2000" b="1" dirty="0" smtClean="0">
                <a:solidFill>
                  <a:schemeClr val="tx2"/>
                </a:solidFill>
                <a:latin typeface="Arial" pitchFamily="34" charset="0"/>
                <a:cs typeface="Arial" pitchFamily="34" charset="0"/>
              </a:rPr>
              <a:t>Global</a:t>
            </a:r>
          </a:p>
          <a:p>
            <a:pPr algn="ctr"/>
            <a:r>
              <a:rPr lang="en-AU" sz="2000" b="1" dirty="0" smtClean="0">
                <a:solidFill>
                  <a:schemeClr val="tx2"/>
                </a:solidFill>
                <a:latin typeface="Arial" pitchFamily="34" charset="0"/>
                <a:cs typeface="Arial" pitchFamily="34" charset="0"/>
              </a:rPr>
              <a:t>Grants</a:t>
            </a:r>
            <a:endParaRPr lang="en-AU" sz="2000" b="1" dirty="0">
              <a:solidFill>
                <a:schemeClr val="tx2"/>
              </a:solidFill>
              <a:latin typeface="Arial" pitchFamily="34" charset="0"/>
              <a:cs typeface="Arial" pitchFamily="34" charset="0"/>
            </a:endParaRPr>
          </a:p>
        </p:txBody>
      </p:sp>
      <p:sp>
        <p:nvSpPr>
          <p:cNvPr id="16" name="TextBox 15"/>
          <p:cNvSpPr txBox="1"/>
          <p:nvPr/>
        </p:nvSpPr>
        <p:spPr>
          <a:xfrm>
            <a:off x="3563888" y="1916832"/>
            <a:ext cx="1944216" cy="584775"/>
          </a:xfrm>
          <a:prstGeom prst="rect">
            <a:avLst/>
          </a:prstGeom>
          <a:noFill/>
        </p:spPr>
        <p:txBody>
          <a:bodyPr wrap="square" rtlCol="0">
            <a:spAutoFit/>
          </a:bodyPr>
          <a:lstStyle/>
          <a:p>
            <a:pPr algn="ctr"/>
            <a:r>
              <a:rPr lang="en-AU" sz="3200" b="1" dirty="0" smtClean="0">
                <a:solidFill>
                  <a:schemeClr val="tx2"/>
                </a:solidFill>
              </a:rPr>
              <a:t>‘SHARE</a:t>
            </a:r>
            <a:r>
              <a:rPr lang="en-AU" sz="2400" b="1" dirty="0" smtClean="0">
                <a:solidFill>
                  <a:schemeClr val="bg1"/>
                </a:solidFill>
              </a:rPr>
              <a:t>’</a:t>
            </a:r>
            <a:endParaRPr lang="en-AU" sz="2400" b="1" dirty="0">
              <a:solidFill>
                <a:schemeClr val="bg1"/>
              </a:solidFill>
            </a:endParaRPr>
          </a:p>
        </p:txBody>
      </p:sp>
      <p:cxnSp>
        <p:nvCxnSpPr>
          <p:cNvPr id="18" name="Straight Arrow Connector 17"/>
          <p:cNvCxnSpPr/>
          <p:nvPr/>
        </p:nvCxnSpPr>
        <p:spPr>
          <a:xfrm>
            <a:off x="6660232" y="2996952"/>
            <a:ext cx="0" cy="219506"/>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699792" y="4221088"/>
            <a:ext cx="360040" cy="792088"/>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1259632" y="4221088"/>
            <a:ext cx="360040" cy="72008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660232" y="3573016"/>
            <a:ext cx="360040" cy="36004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08512" y="5029200"/>
            <a:ext cx="4355976" cy="707886"/>
          </a:xfrm>
          <a:prstGeom prst="rect">
            <a:avLst/>
          </a:prstGeom>
          <a:solidFill>
            <a:schemeClr val="bg1"/>
          </a:solidFill>
          <a:ln w="3175">
            <a:solidFill>
              <a:schemeClr val="tx1"/>
            </a:solidFill>
          </a:ln>
        </p:spPr>
        <p:txBody>
          <a:bodyPr wrap="square" rtlCol="0">
            <a:spAutoFit/>
          </a:bodyPr>
          <a:lstStyle/>
          <a:p>
            <a:pPr algn="ctr"/>
            <a:r>
              <a:rPr lang="en-AU" sz="2000" b="1" dirty="0" smtClean="0">
                <a:solidFill>
                  <a:schemeClr val="tx2"/>
                </a:solidFill>
              </a:rPr>
              <a:t>With rollover of $77,644.78 available </a:t>
            </a:r>
            <a:endParaRPr lang="en-AU" sz="2000" b="1" dirty="0">
              <a:solidFill>
                <a:schemeClr val="tx2"/>
              </a:solidFill>
            </a:endParaRPr>
          </a:p>
        </p:txBody>
      </p:sp>
      <p:sp>
        <p:nvSpPr>
          <p:cNvPr id="39" name="TextBox 38"/>
          <p:cNvSpPr txBox="1"/>
          <p:nvPr/>
        </p:nvSpPr>
        <p:spPr>
          <a:xfrm>
            <a:off x="4644008" y="5910371"/>
            <a:ext cx="4355976" cy="707886"/>
          </a:xfrm>
          <a:prstGeom prst="rect">
            <a:avLst/>
          </a:prstGeom>
          <a:solidFill>
            <a:schemeClr val="bg1"/>
          </a:solidFill>
          <a:ln w="3175">
            <a:solidFill>
              <a:schemeClr val="tx1"/>
            </a:solidFill>
          </a:ln>
        </p:spPr>
        <p:txBody>
          <a:bodyPr wrap="square" rtlCol="0">
            <a:spAutoFit/>
          </a:bodyPr>
          <a:lstStyle/>
          <a:p>
            <a:pPr algn="ctr"/>
            <a:r>
              <a:rPr lang="en-AU" sz="2000" b="1" dirty="0" smtClean="0">
                <a:solidFill>
                  <a:schemeClr val="tx2"/>
                </a:solidFill>
              </a:rPr>
              <a:t>When matched by World Fund this could become  $200,000!!</a:t>
            </a:r>
            <a:endParaRPr lang="en-AU" sz="2000" dirty="0">
              <a:solidFill>
                <a:schemeClr val="tx2"/>
              </a:solidFill>
            </a:endParaRPr>
          </a:p>
        </p:txBody>
      </p:sp>
      <p:sp>
        <p:nvSpPr>
          <p:cNvPr id="48" name="TextBox 47"/>
          <p:cNvSpPr txBox="1"/>
          <p:nvPr/>
        </p:nvSpPr>
        <p:spPr>
          <a:xfrm>
            <a:off x="899592" y="1700808"/>
            <a:ext cx="2304256" cy="2185214"/>
          </a:xfrm>
          <a:prstGeom prst="rect">
            <a:avLst/>
          </a:prstGeom>
          <a:solidFill>
            <a:srgbClr val="FFFF61"/>
          </a:solidFill>
        </p:spPr>
        <p:txBody>
          <a:bodyPr wrap="square" rtlCol="0">
            <a:spAutoFit/>
          </a:bodyPr>
          <a:lstStyle/>
          <a:p>
            <a:pPr lvl="0" algn="ctr" fontAlgn="base">
              <a:spcBef>
                <a:spcPct val="0"/>
              </a:spcBef>
              <a:spcAft>
                <a:spcPct val="0"/>
              </a:spcAft>
            </a:pPr>
            <a:r>
              <a:rPr lang="en-AU" sz="2400" b="1" dirty="0" smtClean="0">
                <a:solidFill>
                  <a:srgbClr val="000000"/>
                </a:solidFill>
                <a:latin typeface="Arial" pitchFamily="34" charset="0"/>
                <a:cs typeface="Arial" pitchFamily="34" charset="0"/>
              </a:rPr>
              <a:t>50%</a:t>
            </a:r>
          </a:p>
          <a:p>
            <a:pPr lvl="0" algn="ctr" fontAlgn="base">
              <a:spcBef>
                <a:spcPct val="0"/>
              </a:spcBef>
              <a:spcAft>
                <a:spcPct val="0"/>
              </a:spcAft>
            </a:pPr>
            <a:r>
              <a:rPr lang="en-AU" b="1" dirty="0" smtClean="0">
                <a:solidFill>
                  <a:srgbClr val="000000"/>
                </a:solidFill>
                <a:latin typeface="Arial" pitchFamily="34" charset="0"/>
                <a:cs typeface="Arial" pitchFamily="34" charset="0"/>
              </a:rPr>
              <a:t>$</a:t>
            </a:r>
            <a:r>
              <a:rPr lang="en-AU" b="1" dirty="0" smtClean="0">
                <a:solidFill>
                  <a:srgbClr val="000000"/>
                </a:solidFill>
                <a:latin typeface="Arial" pitchFamily="34" charset="0"/>
                <a:cs typeface="Arial" pitchFamily="34" charset="0"/>
              </a:rPr>
              <a:t>48,336.39</a:t>
            </a:r>
            <a:endParaRPr lang="en-AU" b="1" dirty="0" smtClean="0">
              <a:solidFill>
                <a:srgbClr val="000000"/>
              </a:solidFill>
              <a:latin typeface="Arial" pitchFamily="34" charset="0"/>
              <a:cs typeface="Arial" pitchFamily="34" charset="0"/>
            </a:endParaRPr>
          </a:p>
          <a:p>
            <a:pPr algn="ctr" fontAlgn="base">
              <a:spcBef>
                <a:spcPct val="0"/>
              </a:spcBef>
              <a:spcAft>
                <a:spcPct val="0"/>
              </a:spcAft>
            </a:pPr>
            <a:r>
              <a:rPr lang="en-AU" b="1" dirty="0" smtClean="0">
                <a:solidFill>
                  <a:srgbClr val="000000"/>
                </a:solidFill>
                <a:latin typeface="Arial" pitchFamily="34" charset="0"/>
                <a:cs typeface="Arial" pitchFamily="34" charset="0"/>
              </a:rPr>
              <a:t>To D9650</a:t>
            </a:r>
          </a:p>
          <a:p>
            <a:pPr algn="ctr"/>
            <a:r>
              <a:rPr lang="en-AU" sz="2000" b="1" dirty="0" smtClean="0">
                <a:solidFill>
                  <a:schemeClr val="tx2"/>
                </a:solidFill>
                <a:latin typeface="Arial" pitchFamily="34" charset="0"/>
                <a:cs typeface="Arial" pitchFamily="34" charset="0"/>
              </a:rPr>
              <a:t>‘District</a:t>
            </a:r>
          </a:p>
          <a:p>
            <a:pPr algn="ctr"/>
            <a:r>
              <a:rPr lang="en-AU" sz="2000" b="1" dirty="0" smtClean="0">
                <a:solidFill>
                  <a:schemeClr val="tx2"/>
                </a:solidFill>
                <a:latin typeface="Arial" pitchFamily="34" charset="0"/>
                <a:cs typeface="Arial" pitchFamily="34" charset="0"/>
              </a:rPr>
              <a:t>Designated Fund’ </a:t>
            </a:r>
          </a:p>
          <a:p>
            <a:pPr algn="ctr"/>
            <a:r>
              <a:rPr lang="en-AU" sz="2000" b="1" dirty="0" smtClean="0">
                <a:solidFill>
                  <a:schemeClr val="tx2"/>
                </a:solidFill>
                <a:latin typeface="Arial" pitchFamily="34" charset="0"/>
                <a:cs typeface="Arial" pitchFamily="34" charset="0"/>
              </a:rPr>
              <a:t>(DDF)</a:t>
            </a:r>
            <a:endParaRPr lang="en-AU" sz="2000" dirty="0">
              <a:solidFill>
                <a:schemeClr val="tx2"/>
              </a:solidFill>
            </a:endParaRPr>
          </a:p>
        </p:txBody>
      </p:sp>
      <p:sp>
        <p:nvSpPr>
          <p:cNvPr id="53" name="TextBox 52"/>
          <p:cNvSpPr txBox="1"/>
          <p:nvPr/>
        </p:nvSpPr>
        <p:spPr>
          <a:xfrm>
            <a:off x="4283968" y="3581400"/>
            <a:ext cx="1964432" cy="1323439"/>
          </a:xfrm>
          <a:prstGeom prst="rect">
            <a:avLst/>
          </a:prstGeom>
          <a:solidFill>
            <a:srgbClr val="3399FF"/>
          </a:solidFill>
          <a:ln w="3175">
            <a:solidFill>
              <a:schemeClr val="tx1"/>
            </a:solidFill>
          </a:ln>
        </p:spPr>
        <p:txBody>
          <a:bodyPr wrap="square" rtlCol="0">
            <a:spAutoFit/>
          </a:bodyPr>
          <a:lstStyle/>
          <a:p>
            <a:pPr algn="ctr"/>
            <a:r>
              <a:rPr lang="en-AU" sz="2000" b="1" dirty="0" smtClean="0">
                <a:solidFill>
                  <a:schemeClr val="tx2"/>
                </a:solidFill>
                <a:latin typeface="Arial" pitchFamily="34" charset="0"/>
                <a:cs typeface="Arial" pitchFamily="34" charset="0"/>
              </a:rPr>
              <a:t>Used to match club &amp; district Global projects</a:t>
            </a:r>
            <a:endParaRPr lang="en-AU" sz="2000" b="1" dirty="0">
              <a:solidFill>
                <a:schemeClr val="tx2"/>
              </a:solidFill>
              <a:latin typeface="Arial" pitchFamily="34" charset="0"/>
              <a:cs typeface="Arial" pitchFamily="34" charset="0"/>
            </a:endParaRPr>
          </a:p>
        </p:txBody>
      </p:sp>
      <p:cxnSp>
        <p:nvCxnSpPr>
          <p:cNvPr id="54" name="Straight Arrow Connector 53"/>
          <p:cNvCxnSpPr>
            <a:stCxn id="15" idx="1"/>
          </p:cNvCxnSpPr>
          <p:nvPr/>
        </p:nvCxnSpPr>
        <p:spPr>
          <a:xfrm flipH="1">
            <a:off x="6084168" y="4286999"/>
            <a:ext cx="504056" cy="6098"/>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57" name="Quad Arrow 56"/>
          <p:cNvSpPr/>
          <p:nvPr/>
        </p:nvSpPr>
        <p:spPr>
          <a:xfrm>
            <a:off x="4067944" y="4653136"/>
            <a:ext cx="504056" cy="432048"/>
          </a:xfrm>
          <a:prstGeom prst="quad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59" name="Straight Arrow Connector 58"/>
          <p:cNvCxnSpPr>
            <a:endCxn id="8" idx="0"/>
          </p:cNvCxnSpPr>
          <p:nvPr/>
        </p:nvCxnSpPr>
        <p:spPr>
          <a:xfrm>
            <a:off x="2062336" y="3701717"/>
            <a:ext cx="0" cy="241573"/>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a:off x="4211960" y="5517232"/>
            <a:ext cx="576064" cy="2160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39" idx="1"/>
          </p:cNvCxnSpPr>
          <p:nvPr/>
        </p:nvCxnSpPr>
        <p:spPr>
          <a:xfrm flipH="1" flipV="1">
            <a:off x="4283968" y="6093296"/>
            <a:ext cx="360040" cy="171018"/>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52400" y="152400"/>
            <a:ext cx="8991600" cy="646331"/>
          </a:xfrm>
          <a:prstGeom prst="rect">
            <a:avLst/>
          </a:prstGeom>
          <a:noFill/>
        </p:spPr>
        <p:txBody>
          <a:bodyPr wrap="square" rtlCol="0">
            <a:spAutoFit/>
          </a:bodyPr>
          <a:lstStyle/>
          <a:p>
            <a:pPr algn="ctr"/>
            <a:r>
              <a:rPr lang="en-AU" sz="3600" b="1" dirty="0" smtClean="0">
                <a:solidFill>
                  <a:srgbClr val="01B4E7"/>
                </a:solidFill>
                <a:latin typeface="Arial Narrow" pitchFamily="34" charset="0"/>
              </a:rPr>
              <a:t>FUNDING MODEL FOR D9650 2017-18 (all $US)</a:t>
            </a: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par>
                                <p:cTn id="68" presetID="10" presetClass="entr" presetSubtype="0" fill="hold"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fade">
                                      <p:cBhvr>
                                        <p:cTn id="75" dur="500"/>
                                        <p:tgtEl>
                                          <p:spTgt spid="57"/>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2000" fill="hold"/>
                                        <p:tgtEl>
                                          <p:spTgt spid="25"/>
                                        </p:tgtEl>
                                        <p:attrNameLst>
                                          <p:attrName>ppt_x</p:attrName>
                                        </p:attrNameLst>
                                      </p:cBhvr>
                                      <p:tavLst>
                                        <p:tav tm="0">
                                          <p:val>
                                            <p:strVal val="1+#ppt_w/2"/>
                                          </p:val>
                                        </p:tav>
                                        <p:tav tm="100000">
                                          <p:val>
                                            <p:strVal val="#ppt_x"/>
                                          </p:val>
                                        </p:tav>
                                      </p:tavLst>
                                    </p:anim>
                                    <p:anim calcmode="lin" valueType="num">
                                      <p:cBhvr additive="base">
                                        <p:cTn id="81" dur="2000" fill="hold"/>
                                        <p:tgtEl>
                                          <p:spTgt spid="25"/>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additive="base">
                                        <p:cTn id="84" dur="2000" fill="hold"/>
                                        <p:tgtEl>
                                          <p:spTgt spid="64"/>
                                        </p:tgtEl>
                                        <p:attrNameLst>
                                          <p:attrName>ppt_x</p:attrName>
                                        </p:attrNameLst>
                                      </p:cBhvr>
                                      <p:tavLst>
                                        <p:tav tm="0">
                                          <p:val>
                                            <p:strVal val="1+#ppt_w/2"/>
                                          </p:val>
                                        </p:tav>
                                        <p:tav tm="100000">
                                          <p:val>
                                            <p:strVal val="#ppt_x"/>
                                          </p:val>
                                        </p:tav>
                                      </p:tavLst>
                                    </p:anim>
                                    <p:anim calcmode="lin" valueType="num">
                                      <p:cBhvr additive="base">
                                        <p:cTn id="85" dur="20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66"/>
                                        </p:tgtEl>
                                        <p:attrNameLst>
                                          <p:attrName>style.visibility</p:attrName>
                                        </p:attrNameLst>
                                      </p:cBhvr>
                                      <p:to>
                                        <p:strVal val="visible"/>
                                      </p:to>
                                    </p:set>
                                    <p:anim calcmode="lin" valueType="num">
                                      <p:cBhvr additive="base">
                                        <p:cTn id="90" dur="2000" fill="hold"/>
                                        <p:tgtEl>
                                          <p:spTgt spid="66"/>
                                        </p:tgtEl>
                                        <p:attrNameLst>
                                          <p:attrName>ppt_x</p:attrName>
                                        </p:attrNameLst>
                                      </p:cBhvr>
                                      <p:tavLst>
                                        <p:tav tm="0">
                                          <p:val>
                                            <p:strVal val="#ppt_x"/>
                                          </p:val>
                                        </p:tav>
                                        <p:tav tm="100000">
                                          <p:val>
                                            <p:strVal val="#ppt_x"/>
                                          </p:val>
                                        </p:tav>
                                      </p:tavLst>
                                    </p:anim>
                                    <p:anim calcmode="lin" valueType="num">
                                      <p:cBhvr additive="base">
                                        <p:cTn id="91" dur="2000" fill="hold"/>
                                        <p:tgtEl>
                                          <p:spTgt spid="66"/>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9"/>
                                        </p:tgtEl>
                                        <p:attrNameLst>
                                          <p:attrName>style.visibility</p:attrName>
                                        </p:attrNameLst>
                                      </p:cBhvr>
                                      <p:to>
                                        <p:strVal val="visible"/>
                                      </p:to>
                                    </p:set>
                                    <p:anim calcmode="lin" valueType="num">
                                      <p:cBhvr additive="base">
                                        <p:cTn id="94" dur="2000" fill="hold"/>
                                        <p:tgtEl>
                                          <p:spTgt spid="39"/>
                                        </p:tgtEl>
                                        <p:attrNameLst>
                                          <p:attrName>ppt_x</p:attrName>
                                        </p:attrNameLst>
                                      </p:cBhvr>
                                      <p:tavLst>
                                        <p:tav tm="0">
                                          <p:val>
                                            <p:strVal val="#ppt_x"/>
                                          </p:val>
                                        </p:tav>
                                        <p:tav tm="100000">
                                          <p:val>
                                            <p:strVal val="#ppt_x"/>
                                          </p:val>
                                        </p:tav>
                                      </p:tavLst>
                                    </p:anim>
                                    <p:anim calcmode="lin" valueType="num">
                                      <p:cBhvr additive="base">
                                        <p:cTn id="95" dur="20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3" grpId="0" animBg="1"/>
      <p:bldP spid="14" grpId="0" animBg="1"/>
      <p:bldP spid="15" grpId="0" animBg="1"/>
      <p:bldP spid="16" grpId="0"/>
      <p:bldP spid="25" grpId="0" animBg="1"/>
      <p:bldP spid="39" grpId="0" animBg="1"/>
      <p:bldP spid="48" grpId="0" animBg="1"/>
      <p:bldP spid="53" grpId="0" animBg="1"/>
      <p:bldP spid="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1143000"/>
            <a:ext cx="8458200" cy="5029200"/>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6" name="Rectangle 5"/>
          <p:cNvSpPr/>
          <p:nvPr/>
        </p:nvSpPr>
        <p:spPr>
          <a:xfrm>
            <a:off x="674451" y="1447800"/>
            <a:ext cx="7738353" cy="4419600"/>
          </a:xfrm>
          <a:prstGeom prst="rect">
            <a:avLst/>
          </a:prstGeom>
          <a:solidFill>
            <a:srgbClr val="FFFF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 name="TextBox 1"/>
          <p:cNvSpPr txBox="1"/>
          <p:nvPr/>
        </p:nvSpPr>
        <p:spPr>
          <a:xfrm>
            <a:off x="457200" y="228600"/>
            <a:ext cx="8064896" cy="1015663"/>
          </a:xfrm>
          <a:prstGeom prst="rect">
            <a:avLst/>
          </a:prstGeom>
          <a:noFill/>
        </p:spPr>
        <p:txBody>
          <a:bodyPr wrap="square" rtlCol="0">
            <a:spAutoFit/>
          </a:bodyPr>
          <a:lstStyle/>
          <a:p>
            <a:pPr algn="ctr"/>
            <a:r>
              <a:rPr lang="en-AU" sz="3600" b="1" dirty="0" smtClean="0">
                <a:solidFill>
                  <a:srgbClr val="01B4E7"/>
                </a:solidFill>
                <a:latin typeface="Arial Narrow" pitchFamily="34" charset="0"/>
              </a:rPr>
              <a:t>OUTLINE:</a:t>
            </a:r>
            <a:endParaRPr lang="en-AU" b="1" i="1" dirty="0" smtClean="0">
              <a:solidFill>
                <a:srgbClr val="01B4E7"/>
              </a:solidFill>
              <a:latin typeface="Arial Narrow" pitchFamily="34" charset="0"/>
            </a:endParaRPr>
          </a:p>
          <a:p>
            <a:endParaRPr lang="en-AU" dirty="0"/>
          </a:p>
        </p:txBody>
      </p:sp>
      <p:pic>
        <p:nvPicPr>
          <p:cNvPr id="4" name="Picture 4" descr="Image result for rotary theme logo 2017-18"/>
          <p:cNvPicPr>
            <a:picLocks noChangeAspect="1" noChangeArrowheads="1"/>
          </p:cNvPicPr>
          <p:nvPr/>
        </p:nvPicPr>
        <p:blipFill>
          <a:blip r:embed="rId2" cstate="screen"/>
          <a:srcRect/>
          <a:stretch>
            <a:fillRect/>
          </a:stretch>
        </p:blipFill>
        <p:spPr bwMode="auto">
          <a:xfrm>
            <a:off x="228600" y="6248400"/>
            <a:ext cx="2057400" cy="423191"/>
          </a:xfrm>
          <a:prstGeom prst="rect">
            <a:avLst/>
          </a:prstGeom>
          <a:noFill/>
        </p:spPr>
      </p:pic>
      <p:sp>
        <p:nvSpPr>
          <p:cNvPr id="3" name="TextBox 2"/>
          <p:cNvSpPr txBox="1"/>
          <p:nvPr/>
        </p:nvSpPr>
        <p:spPr>
          <a:xfrm>
            <a:off x="762000" y="1676399"/>
            <a:ext cx="7467600" cy="4154984"/>
          </a:xfrm>
          <a:prstGeom prst="rect">
            <a:avLst/>
          </a:prstGeom>
          <a:noFill/>
        </p:spPr>
        <p:txBody>
          <a:bodyPr wrap="square" rtlCol="0">
            <a:spAutoFit/>
          </a:bodyPr>
          <a:lstStyle/>
          <a:p>
            <a:pPr marL="514350" indent="-514350">
              <a:buAutoNum type="arabicPeriod"/>
            </a:pPr>
            <a:r>
              <a:rPr lang="en-AU" b="1" i="1" dirty="0" smtClean="0">
                <a:solidFill>
                  <a:srgbClr val="002060"/>
                </a:solidFill>
                <a:latin typeface="Georgia" pitchFamily="18" charset="0"/>
                <a:cs typeface="Arial" pitchFamily="34" charset="0"/>
              </a:rPr>
              <a:t>Centenary of the Foundation</a:t>
            </a:r>
          </a:p>
          <a:p>
            <a:pPr marL="514350" indent="-514350">
              <a:buAutoNum type="arabicPeriod"/>
            </a:pPr>
            <a:endParaRPr lang="en-AU" b="1" i="1" dirty="0" smtClean="0">
              <a:solidFill>
                <a:srgbClr val="002060"/>
              </a:solidFill>
              <a:latin typeface="Georgia" pitchFamily="18" charset="0"/>
            </a:endParaRPr>
          </a:p>
          <a:p>
            <a:pPr marL="514350" indent="-514350">
              <a:buAutoNum type="arabicPeriod"/>
            </a:pPr>
            <a:r>
              <a:rPr lang="en-AU" b="1" i="1" dirty="0" smtClean="0">
                <a:solidFill>
                  <a:srgbClr val="002060"/>
                </a:solidFill>
                <a:latin typeface="Georgia" pitchFamily="18" charset="0"/>
                <a:cs typeface="Arial" pitchFamily="34" charset="0"/>
              </a:rPr>
              <a:t>Why the Foundation is so important  - how the Foundation has supported our clubs in the past 4 years with grants</a:t>
            </a:r>
          </a:p>
          <a:p>
            <a:pPr marL="514350" indent="-514350">
              <a:buAutoNum type="arabicPeriod"/>
            </a:pPr>
            <a:endParaRPr lang="en-AU" b="1" i="1" dirty="0" smtClean="0">
              <a:solidFill>
                <a:srgbClr val="002060"/>
              </a:solidFill>
              <a:latin typeface="Georgia" pitchFamily="18" charset="0"/>
            </a:endParaRPr>
          </a:p>
          <a:p>
            <a:pPr marL="514350" indent="-514350">
              <a:buAutoNum type="arabicPeriod"/>
            </a:pPr>
            <a:r>
              <a:rPr lang="en-AU" b="1" i="1" dirty="0" smtClean="0">
                <a:solidFill>
                  <a:srgbClr val="002060"/>
                </a:solidFill>
                <a:latin typeface="Georgia" pitchFamily="18" charset="0"/>
                <a:cs typeface="Arial" pitchFamily="34" charset="0"/>
              </a:rPr>
              <a:t>Quick overview of the Foundation and the grants that are available</a:t>
            </a:r>
          </a:p>
          <a:p>
            <a:pPr marL="514350" indent="-514350">
              <a:buAutoNum type="arabicPeriod"/>
            </a:pPr>
            <a:endParaRPr lang="en-AU" b="1" i="1" dirty="0" smtClean="0">
              <a:solidFill>
                <a:srgbClr val="002060"/>
              </a:solidFill>
              <a:latin typeface="Georgia" pitchFamily="18" charset="0"/>
              <a:cs typeface="Arial" pitchFamily="34" charset="0"/>
            </a:endParaRPr>
          </a:p>
          <a:p>
            <a:pPr marL="514350" indent="-514350">
              <a:buAutoNum type="arabicPeriod"/>
            </a:pPr>
            <a:r>
              <a:rPr lang="en-AU" b="1" i="1" dirty="0" smtClean="0">
                <a:solidFill>
                  <a:srgbClr val="002060"/>
                </a:solidFill>
                <a:latin typeface="Georgia" pitchFamily="18" charset="0"/>
                <a:cs typeface="Arial" pitchFamily="34" charset="0"/>
              </a:rPr>
              <a:t>How we can support the Foundation </a:t>
            </a:r>
            <a:endParaRPr lang="en-AU" b="1" dirty="0" smtClean="0">
              <a:solidFill>
                <a:srgbClr val="002060"/>
              </a:solidFill>
              <a:latin typeface="Georgia" pitchFamily="18" charset="0"/>
            </a:endParaRPr>
          </a:p>
          <a:p>
            <a:pPr marL="514350" indent="-514350">
              <a:buAutoNum type="arabicPeriod"/>
            </a:pPr>
            <a:endParaRPr lang="en-AU" dirty="0">
              <a:latin typeface="Georgia" pitchFamily="18" charset="0"/>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572869"/>
            <a:ext cx="7607696" cy="646331"/>
          </a:xfrm>
          <a:prstGeom prst="rect">
            <a:avLst/>
          </a:prstGeom>
          <a:noFill/>
        </p:spPr>
        <p:txBody>
          <a:bodyPr wrap="square" rtlCol="0">
            <a:spAutoFit/>
          </a:bodyPr>
          <a:lstStyle/>
          <a:p>
            <a:pPr algn="ctr"/>
            <a:r>
              <a:rPr lang="en-AU" sz="3600" b="1" dirty="0" smtClean="0">
                <a:solidFill>
                  <a:srgbClr val="01B4E7"/>
                </a:solidFill>
                <a:latin typeface="Arial Narrow" pitchFamily="34" charset="0"/>
              </a:rPr>
              <a:t>APPLYING FOR GRANTS</a:t>
            </a:r>
            <a:endParaRPr lang="en-AU" dirty="0"/>
          </a:p>
        </p:txBody>
      </p:sp>
      <p:sp>
        <p:nvSpPr>
          <p:cNvPr id="3" name="TextBox 2"/>
          <p:cNvSpPr txBox="1"/>
          <p:nvPr/>
        </p:nvSpPr>
        <p:spPr>
          <a:xfrm>
            <a:off x="533400" y="1371600"/>
            <a:ext cx="8064896" cy="5816977"/>
          </a:xfrm>
          <a:prstGeom prst="rect">
            <a:avLst/>
          </a:prstGeom>
          <a:noFill/>
        </p:spPr>
        <p:txBody>
          <a:bodyPr wrap="square" rtlCol="0">
            <a:spAutoFit/>
          </a:bodyPr>
          <a:lstStyle/>
          <a:p>
            <a:r>
              <a:rPr lang="en-AU" sz="2800" b="1" dirty="0" smtClean="0">
                <a:solidFill>
                  <a:srgbClr val="002060"/>
                </a:solidFill>
                <a:latin typeface="Georgia" pitchFamily="18" charset="0"/>
              </a:rPr>
              <a:t>DISTRICT GRANTS-  perhaps AU$4,000</a:t>
            </a:r>
          </a:p>
          <a:p>
            <a:pPr marL="514350" indent="-514350"/>
            <a:endParaRPr lang="en-AU" sz="2800" b="1" i="1" dirty="0" smtClean="0">
              <a:solidFill>
                <a:srgbClr val="002060"/>
              </a:solidFill>
              <a:latin typeface="Georgia" pitchFamily="18" charset="0"/>
            </a:endParaRPr>
          </a:p>
          <a:p>
            <a:pPr marL="514350" indent="-514350">
              <a:buAutoNum type="arabicPeriod"/>
            </a:pPr>
            <a:r>
              <a:rPr lang="en-AU" sz="2600" b="1" i="1" dirty="0" smtClean="0">
                <a:solidFill>
                  <a:srgbClr val="002060"/>
                </a:solidFill>
                <a:latin typeface="Georgia" pitchFamily="18" charset="0"/>
                <a:cs typeface="Arial" pitchFamily="34" charset="0"/>
              </a:rPr>
              <a:t>Make sure your club qualifies  -  form on District website in Documents library</a:t>
            </a:r>
          </a:p>
          <a:p>
            <a:pPr marL="514350" indent="-514350">
              <a:buAutoNum type="arabicPeriod"/>
            </a:pPr>
            <a:endParaRPr lang="en-AU" sz="2600" b="1" i="1" dirty="0" smtClean="0">
              <a:solidFill>
                <a:srgbClr val="002060"/>
              </a:solidFill>
              <a:latin typeface="Georgia" pitchFamily="18" charset="0"/>
            </a:endParaRPr>
          </a:p>
          <a:p>
            <a:pPr marL="514350" indent="-514350">
              <a:buAutoNum type="arabicPeriod"/>
            </a:pPr>
            <a:r>
              <a:rPr lang="en-AU" sz="2600" b="1" i="1" dirty="0" smtClean="0">
                <a:solidFill>
                  <a:srgbClr val="002060"/>
                </a:solidFill>
                <a:latin typeface="Georgia" pitchFamily="18" charset="0"/>
                <a:cs typeface="Arial" pitchFamily="34" charset="0"/>
              </a:rPr>
              <a:t>Apply by the end of October  -  see application form and Memorandum of Understanding  -  in DL&gt;</a:t>
            </a:r>
          </a:p>
          <a:p>
            <a:pPr marL="514350" indent="-514350">
              <a:buAutoNum type="arabicPeriod"/>
            </a:pPr>
            <a:endParaRPr lang="en-AU" sz="2600" b="1" i="1" dirty="0" smtClean="0">
              <a:solidFill>
                <a:srgbClr val="002060"/>
              </a:solidFill>
              <a:latin typeface="Georgia" pitchFamily="18" charset="0"/>
            </a:endParaRPr>
          </a:p>
          <a:p>
            <a:pPr marL="514350" indent="-514350">
              <a:buAutoNum type="arabicPeriod"/>
            </a:pPr>
            <a:r>
              <a:rPr lang="en-AU" sz="2600" b="1" i="1" dirty="0" smtClean="0">
                <a:solidFill>
                  <a:srgbClr val="002060"/>
                </a:solidFill>
                <a:latin typeface="Georgia" pitchFamily="18" charset="0"/>
                <a:cs typeface="Arial" pitchFamily="34" charset="0"/>
              </a:rPr>
              <a:t>Ask Foundation Chair PDG Jo </a:t>
            </a:r>
            <a:r>
              <a:rPr lang="en-AU" sz="2600" b="1" i="1" dirty="0" err="1" smtClean="0">
                <a:solidFill>
                  <a:srgbClr val="002060"/>
                </a:solidFill>
                <a:latin typeface="Georgia" pitchFamily="18" charset="0"/>
                <a:cs typeface="Arial" pitchFamily="34" charset="0"/>
              </a:rPr>
              <a:t>Wilkin</a:t>
            </a:r>
            <a:r>
              <a:rPr lang="en-AU" sz="2600" b="1" i="1" dirty="0" smtClean="0">
                <a:solidFill>
                  <a:srgbClr val="002060"/>
                </a:solidFill>
                <a:latin typeface="Georgia" pitchFamily="18" charset="0"/>
                <a:cs typeface="Arial" pitchFamily="34" charset="0"/>
              </a:rPr>
              <a:t> or Grants Chair PDG Ken Hall to speak to your club.  </a:t>
            </a:r>
            <a:endParaRPr lang="en-AU" sz="2600" b="1" dirty="0" smtClean="0">
              <a:solidFill>
                <a:srgbClr val="002060"/>
              </a:solidFill>
              <a:latin typeface="Georgia" pitchFamily="18" charset="0"/>
              <a:cs typeface="Arial" pitchFamily="34" charset="0"/>
            </a:endParaRPr>
          </a:p>
          <a:p>
            <a:pPr marL="514350" indent="-514350">
              <a:buAutoNum type="arabicPeriod"/>
            </a:pPr>
            <a:endParaRPr lang="en-AU" sz="2800" b="1" dirty="0" smtClean="0">
              <a:solidFill>
                <a:srgbClr val="002060"/>
              </a:solidFill>
              <a:latin typeface="Georgia" pitchFamily="18" charset="0"/>
            </a:endParaRPr>
          </a:p>
          <a:p>
            <a:pPr marL="514350" indent="-514350">
              <a:buAutoNum type="arabicPeriod"/>
            </a:pPr>
            <a:endParaRPr lang="en-AU" sz="2800" dirty="0">
              <a:latin typeface="Georgia" pitchFamily="18" charset="0"/>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066800"/>
            <a:ext cx="8458200" cy="5816977"/>
          </a:xfrm>
          <a:prstGeom prst="rect">
            <a:avLst/>
          </a:prstGeom>
          <a:noFill/>
        </p:spPr>
        <p:txBody>
          <a:bodyPr wrap="square" rtlCol="0">
            <a:spAutoFit/>
          </a:bodyPr>
          <a:lstStyle/>
          <a:p>
            <a:r>
              <a:rPr lang="en-AU" sz="2800" b="1" dirty="0" smtClean="0">
                <a:solidFill>
                  <a:srgbClr val="002060"/>
                </a:solidFill>
                <a:latin typeface="Georgia" pitchFamily="18" charset="0"/>
              </a:rPr>
              <a:t>GLOBAL GRANTS-  more than US$30,000 (AU$40,000)</a:t>
            </a:r>
          </a:p>
          <a:p>
            <a:pPr marL="514350" indent="-514350"/>
            <a:endParaRPr lang="en-AU" sz="2600" b="1" i="1" dirty="0" smtClean="0">
              <a:solidFill>
                <a:srgbClr val="002060"/>
              </a:solidFill>
              <a:latin typeface="Georgia" pitchFamily="18" charset="0"/>
            </a:endParaRPr>
          </a:p>
          <a:p>
            <a:pPr marL="514350" indent="-514350">
              <a:buAutoNum type="arabicPeriod"/>
            </a:pPr>
            <a:r>
              <a:rPr lang="en-AU" sz="2600" b="1" i="1" dirty="0" smtClean="0">
                <a:solidFill>
                  <a:srgbClr val="002060"/>
                </a:solidFill>
                <a:latin typeface="Georgia" pitchFamily="18" charset="0"/>
                <a:cs typeface="Arial" pitchFamily="34" charset="0"/>
              </a:rPr>
              <a:t>Needs an International partner</a:t>
            </a:r>
          </a:p>
          <a:p>
            <a:pPr marL="514350" indent="-514350">
              <a:buAutoNum type="arabicPeriod"/>
            </a:pPr>
            <a:endParaRPr lang="en-AU" sz="2600" b="1" i="1" dirty="0" smtClean="0">
              <a:solidFill>
                <a:srgbClr val="002060"/>
              </a:solidFill>
              <a:latin typeface="Georgia" pitchFamily="18" charset="0"/>
            </a:endParaRPr>
          </a:p>
          <a:p>
            <a:pPr marL="514350" indent="-514350">
              <a:buAutoNum type="arabicPeriod"/>
            </a:pPr>
            <a:r>
              <a:rPr lang="en-AU" sz="2600" b="1" i="1" dirty="0" smtClean="0">
                <a:solidFill>
                  <a:srgbClr val="002060"/>
                </a:solidFill>
                <a:latin typeface="Georgia" pitchFamily="18" charset="0"/>
                <a:cs typeface="Arial" pitchFamily="34" charset="0"/>
              </a:rPr>
              <a:t>Can use money from the DDF which will be matched with money from the World Fund.</a:t>
            </a:r>
          </a:p>
          <a:p>
            <a:pPr marL="514350" indent="-514350">
              <a:buAutoNum type="arabicPeriod"/>
            </a:pPr>
            <a:endParaRPr lang="en-AU" sz="2600" b="1" i="1" dirty="0" smtClean="0">
              <a:solidFill>
                <a:srgbClr val="002060"/>
              </a:solidFill>
              <a:latin typeface="Georgia" pitchFamily="18" charset="0"/>
            </a:endParaRPr>
          </a:p>
          <a:p>
            <a:pPr marL="514350" indent="-514350">
              <a:buAutoNum type="arabicPeriod"/>
            </a:pPr>
            <a:r>
              <a:rPr lang="en-AU" sz="2600" b="1" i="1" dirty="0" smtClean="0">
                <a:solidFill>
                  <a:srgbClr val="002060"/>
                </a:solidFill>
                <a:latin typeface="Georgia" pitchFamily="18" charset="0"/>
                <a:cs typeface="Arial" pitchFamily="34" charset="0"/>
              </a:rPr>
              <a:t>Can apply any time directly to TRF online, but Please contact the District committee first, especially if you will be applying for some of our District Dedicated Fund.</a:t>
            </a:r>
          </a:p>
          <a:p>
            <a:pPr marL="514350" indent="-514350">
              <a:buAutoNum type="arabicPeriod"/>
            </a:pPr>
            <a:endParaRPr lang="en-AU" sz="2800" b="1" dirty="0" smtClean="0">
              <a:solidFill>
                <a:srgbClr val="002060"/>
              </a:solidFill>
              <a:latin typeface="Georgia" pitchFamily="18" charset="0"/>
            </a:endParaRPr>
          </a:p>
          <a:p>
            <a:pPr marL="514350" indent="-514350">
              <a:buAutoNum type="arabicPeriod"/>
            </a:pPr>
            <a:endParaRPr lang="en-AU" sz="2800" dirty="0">
              <a:latin typeface="Georgia" pitchFamily="18" charset="0"/>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990600"/>
            <a:ext cx="8763000" cy="6247864"/>
          </a:xfrm>
          <a:prstGeom prst="rect">
            <a:avLst/>
          </a:prstGeom>
          <a:noFill/>
          <a:ln w="12700">
            <a:solidFill>
              <a:schemeClr val="tx1"/>
            </a:solidFill>
          </a:ln>
        </p:spPr>
        <p:txBody>
          <a:bodyPr wrap="square" rtlCol="0">
            <a:spAutoFit/>
          </a:bodyPr>
          <a:lstStyle/>
          <a:p>
            <a:pPr>
              <a:buFont typeface="Arial" pitchFamily="34" charset="0"/>
              <a:buChar char="•"/>
            </a:pPr>
            <a:r>
              <a:rPr lang="en-AU" sz="2800" b="1" i="1" dirty="0" smtClean="0">
                <a:solidFill>
                  <a:srgbClr val="002060"/>
                </a:solidFill>
                <a:latin typeface="Georgia" pitchFamily="18" charset="0"/>
              </a:rPr>
              <a:t>  Professional training and supply equipment in  a	developing country</a:t>
            </a:r>
            <a:endParaRPr lang="en-AU" sz="2800" b="1" i="1" dirty="0" smtClean="0">
              <a:ln w="18000">
                <a:solidFill>
                  <a:schemeClr val="bg1"/>
                </a:solidFill>
                <a:prstDash val="solid"/>
                <a:miter lim="800000"/>
              </a:ln>
              <a:solidFill>
                <a:srgbClr val="FF9900"/>
              </a:solidFill>
              <a:latin typeface="Georgia" pitchFamily="18" charset="0"/>
            </a:endParaRPr>
          </a:p>
          <a:p>
            <a:pPr>
              <a:buFont typeface="Arial" pitchFamily="34" charset="0"/>
              <a:buChar char="•"/>
            </a:pPr>
            <a:endParaRPr lang="en-AU" i="1" dirty="0" smtClean="0">
              <a:solidFill>
                <a:srgbClr val="002060"/>
              </a:solidFill>
              <a:latin typeface="Georgia" pitchFamily="18" charset="0"/>
            </a:endParaRPr>
          </a:p>
          <a:p>
            <a:pPr>
              <a:buFont typeface="Arial" pitchFamily="34" charset="0"/>
              <a:buChar char="•"/>
            </a:pPr>
            <a:r>
              <a:rPr lang="en-AU" sz="2800" b="1" i="1" dirty="0" smtClean="0">
                <a:solidFill>
                  <a:srgbClr val="002060"/>
                </a:solidFill>
                <a:latin typeface="Georgia" pitchFamily="18" charset="0"/>
              </a:rPr>
              <a:t>  Budget of US$30,000  -  equipment $20,600; transport $1,400; Travel $3,500; </a:t>
            </a:r>
            <a:r>
              <a:rPr lang="en-AU" sz="2800" b="1" i="1" dirty="0" err="1" smtClean="0">
                <a:solidFill>
                  <a:srgbClr val="002060"/>
                </a:solidFill>
                <a:latin typeface="Georgia" pitchFamily="18" charset="0"/>
              </a:rPr>
              <a:t>Accom</a:t>
            </a:r>
            <a:r>
              <a:rPr lang="en-AU" sz="2800" b="1" i="1" dirty="0" smtClean="0">
                <a:solidFill>
                  <a:srgbClr val="002060"/>
                </a:solidFill>
                <a:latin typeface="Georgia" pitchFamily="18" charset="0"/>
              </a:rPr>
              <a:t> &amp; Training $4,500</a:t>
            </a:r>
          </a:p>
          <a:p>
            <a:pPr>
              <a:buFont typeface="Arial" pitchFamily="34" charset="0"/>
              <a:buChar char="•"/>
            </a:pPr>
            <a:endParaRPr lang="en-AU" i="1" dirty="0" smtClean="0">
              <a:solidFill>
                <a:srgbClr val="002060"/>
              </a:solidFill>
              <a:latin typeface="Georgia" pitchFamily="18" charset="0"/>
            </a:endParaRPr>
          </a:p>
          <a:p>
            <a:pPr>
              <a:buFont typeface="Arial" pitchFamily="34" charset="0"/>
              <a:buChar char="•"/>
            </a:pPr>
            <a:r>
              <a:rPr lang="en-AU" sz="2800" b="1" i="1" dirty="0" smtClean="0">
                <a:solidFill>
                  <a:srgbClr val="002060"/>
                </a:solidFill>
                <a:latin typeface="Georgia" pitchFamily="18" charset="0"/>
              </a:rPr>
              <a:t>  Club $4000    WF Match $2,000</a:t>
            </a:r>
          </a:p>
          <a:p>
            <a:pPr>
              <a:buFont typeface="Arial" pitchFamily="34" charset="0"/>
              <a:buChar char="•"/>
            </a:pPr>
            <a:r>
              <a:rPr lang="en-AU" sz="2800" b="1" i="1" dirty="0" smtClean="0">
                <a:solidFill>
                  <a:srgbClr val="002060"/>
                </a:solidFill>
                <a:latin typeface="Georgia" pitchFamily="18" charset="0"/>
              </a:rPr>
              <a:t>  DDF $12,000  WF Match  $12,000</a:t>
            </a:r>
          </a:p>
          <a:p>
            <a:pPr>
              <a:buFont typeface="Arial" pitchFamily="34" charset="0"/>
              <a:buChar char="•"/>
            </a:pPr>
            <a:endParaRPr lang="en-AU" sz="2800" b="1" i="1" dirty="0" smtClean="0">
              <a:solidFill>
                <a:srgbClr val="002060"/>
              </a:solidFill>
              <a:latin typeface="Georgia" pitchFamily="18" charset="0"/>
            </a:endParaRPr>
          </a:p>
          <a:p>
            <a:pPr>
              <a:buFont typeface="Arial" pitchFamily="34" charset="0"/>
              <a:buChar char="•"/>
            </a:pPr>
            <a:r>
              <a:rPr lang="en-AU" sz="2800" b="1" i="1" dirty="0" smtClean="0">
                <a:solidFill>
                  <a:srgbClr val="002060"/>
                </a:solidFill>
                <a:latin typeface="Georgia" pitchFamily="18" charset="0"/>
              </a:rPr>
              <a:t> Total $30,000  </a:t>
            </a:r>
            <a:r>
              <a:rPr lang="en-AU" sz="2800" b="1" i="1" dirty="0" smtClean="0">
                <a:ln>
                  <a:solidFill>
                    <a:schemeClr val="bg1"/>
                  </a:solidFill>
                </a:ln>
                <a:solidFill>
                  <a:srgbClr val="FF7600"/>
                </a:solidFill>
                <a:latin typeface="Arial Narrow" pitchFamily="34" charset="0"/>
              </a:rPr>
              <a:t>-  </a:t>
            </a:r>
            <a:r>
              <a:rPr lang="en-AU" sz="3200" b="1" i="1" dirty="0" smtClean="0">
                <a:ln w="18000">
                  <a:solidFill>
                    <a:schemeClr val="bg1"/>
                  </a:solidFill>
                  <a:prstDash val="solid"/>
                  <a:miter lim="800000"/>
                </a:ln>
                <a:solidFill>
                  <a:srgbClr val="FF7600"/>
                </a:solidFill>
                <a:latin typeface="Arial Narrow" pitchFamily="34" charset="0"/>
              </a:rPr>
              <a:t>See how much could be        	achieved with a club input of only $4000</a:t>
            </a:r>
          </a:p>
          <a:p>
            <a:pPr>
              <a:buFont typeface="Arial" pitchFamily="34" charset="0"/>
              <a:buChar char="•"/>
            </a:pPr>
            <a:endParaRPr lang="en-AU" sz="3200" b="1" dirty="0" smtClean="0">
              <a:solidFill>
                <a:srgbClr val="002060"/>
              </a:solidFill>
              <a:latin typeface="Arial Narrow" pitchFamily="34" charset="0"/>
            </a:endParaRPr>
          </a:p>
          <a:p>
            <a:pPr>
              <a:buFont typeface="Arial" pitchFamily="34" charset="0"/>
              <a:buChar char="•"/>
            </a:pPr>
            <a:endParaRPr lang="en-AU" sz="3200" b="1" dirty="0" smtClean="0">
              <a:solidFill>
                <a:srgbClr val="002060"/>
              </a:solidFill>
              <a:latin typeface="Arial Narrow" pitchFamily="34" charset="0"/>
            </a:endParaRPr>
          </a:p>
        </p:txBody>
      </p:sp>
      <p:sp>
        <p:nvSpPr>
          <p:cNvPr id="5" name="TextBox 4"/>
          <p:cNvSpPr txBox="1"/>
          <p:nvPr/>
        </p:nvSpPr>
        <p:spPr>
          <a:xfrm>
            <a:off x="381000" y="304800"/>
            <a:ext cx="8382000" cy="646331"/>
          </a:xfrm>
          <a:prstGeom prst="rect">
            <a:avLst/>
          </a:prstGeom>
          <a:noFill/>
        </p:spPr>
        <p:txBody>
          <a:bodyPr wrap="square" rtlCol="0">
            <a:spAutoFit/>
          </a:bodyPr>
          <a:lstStyle/>
          <a:p>
            <a:pPr algn="ctr"/>
            <a:r>
              <a:rPr lang="en-AU" sz="3600" b="1" dirty="0" smtClean="0">
                <a:solidFill>
                  <a:srgbClr val="01B4E7"/>
                </a:solidFill>
                <a:latin typeface="Arial Narrow" pitchFamily="34" charset="0"/>
              </a:rPr>
              <a:t>GLOBAL GRANTS EXAMPLE  -  hypothetical</a:t>
            </a: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fade">
                                      <p:cBhvr>
                                        <p:cTn id="2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0600" y="914400"/>
            <a:ext cx="7162800" cy="5029200"/>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4" name="Rectangle 3"/>
          <p:cNvSpPr/>
          <p:nvPr/>
        </p:nvSpPr>
        <p:spPr>
          <a:xfrm>
            <a:off x="1295400" y="1219200"/>
            <a:ext cx="6553200" cy="4419600"/>
          </a:xfrm>
          <a:prstGeom prst="rect">
            <a:avLst/>
          </a:prstGeom>
          <a:solidFill>
            <a:srgbClr val="FFFF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 name="Rectangle 1"/>
          <p:cNvSpPr/>
          <p:nvPr/>
        </p:nvSpPr>
        <p:spPr>
          <a:xfrm>
            <a:off x="1676400" y="3048000"/>
            <a:ext cx="5715000" cy="1077218"/>
          </a:xfrm>
          <a:prstGeom prst="rect">
            <a:avLst/>
          </a:prstGeom>
        </p:spPr>
        <p:txBody>
          <a:bodyPr wrap="square">
            <a:spAutoFit/>
          </a:bodyPr>
          <a:lstStyle/>
          <a:p>
            <a:pPr marL="514350" indent="-514350" algn="ctr"/>
            <a:r>
              <a:rPr lang="en-AU" b="1" i="1" dirty="0" smtClean="0">
                <a:solidFill>
                  <a:srgbClr val="002060"/>
                </a:solidFill>
                <a:latin typeface="Georgia" pitchFamily="18" charset="0"/>
                <a:cs typeface="Arial" pitchFamily="34" charset="0"/>
              </a:rPr>
              <a:t>4.  </a:t>
            </a:r>
            <a:r>
              <a:rPr lang="en-AU" sz="3200" b="1" i="1" dirty="0" smtClean="0">
                <a:solidFill>
                  <a:srgbClr val="002060"/>
                </a:solidFill>
                <a:latin typeface="Georgia" pitchFamily="18" charset="0"/>
                <a:cs typeface="Arial" pitchFamily="34" charset="0"/>
              </a:rPr>
              <a:t>How we can support the Foundation </a:t>
            </a:r>
            <a:endParaRPr lang="en-AU" b="1" i="1" dirty="0" smtClean="0">
              <a:solidFill>
                <a:srgbClr val="002060"/>
              </a:solidFill>
              <a:latin typeface="Georgia" pitchFamily="18" charset="0"/>
              <a:cs typeface="Arial" pitchFamily="34" charset="0"/>
            </a:endParaRPr>
          </a:p>
        </p:txBody>
      </p:sp>
      <p:pic>
        <p:nvPicPr>
          <p:cNvPr id="5" name="Picture 4" descr="Image result for rotary theme logo 2017-18"/>
          <p:cNvPicPr>
            <a:picLocks noChangeAspect="1" noChangeArrowheads="1"/>
          </p:cNvPicPr>
          <p:nvPr/>
        </p:nvPicPr>
        <p:blipFill>
          <a:blip r:embed="rId2"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1295400"/>
            <a:ext cx="8496944" cy="5386090"/>
          </a:xfrm>
          <a:prstGeom prst="rect">
            <a:avLst/>
          </a:prstGeom>
          <a:noFill/>
        </p:spPr>
        <p:txBody>
          <a:bodyPr wrap="square" rtlCol="0">
            <a:spAutoFit/>
          </a:bodyPr>
          <a:lstStyle/>
          <a:p>
            <a:pPr>
              <a:buFont typeface="Arial" pitchFamily="34" charset="0"/>
              <a:buChar char="•"/>
            </a:pPr>
            <a:r>
              <a:rPr lang="en-AU" sz="2800" b="1" i="1" dirty="0" smtClean="0">
                <a:solidFill>
                  <a:srgbClr val="002060"/>
                </a:solidFill>
                <a:latin typeface="Georgia" pitchFamily="18" charset="0"/>
              </a:rPr>
              <a:t>Celebrate the Centenary</a:t>
            </a:r>
          </a:p>
          <a:p>
            <a:pPr>
              <a:buFont typeface="Arial" pitchFamily="34" charset="0"/>
              <a:buChar char="•"/>
            </a:pPr>
            <a:endParaRPr lang="en-AU" sz="2800" b="1" i="1" dirty="0" smtClean="0">
              <a:solidFill>
                <a:srgbClr val="002060"/>
              </a:solidFill>
              <a:latin typeface="Georgia" pitchFamily="18" charset="0"/>
            </a:endParaRPr>
          </a:p>
          <a:p>
            <a:pPr>
              <a:buFont typeface="Arial" pitchFamily="34" charset="0"/>
              <a:buChar char="•"/>
            </a:pPr>
            <a:r>
              <a:rPr lang="en-AU" sz="2800" b="1" i="1" dirty="0" smtClean="0">
                <a:solidFill>
                  <a:srgbClr val="002060"/>
                </a:solidFill>
                <a:latin typeface="Georgia" pitchFamily="18" charset="0"/>
              </a:rPr>
              <a:t>Encourage every member to become a Centurion (=a cup of coffee /2 weeks)</a:t>
            </a:r>
          </a:p>
          <a:p>
            <a:endParaRPr lang="en-AU" sz="2800" b="1" i="1" dirty="0" smtClean="0">
              <a:ln w="18000">
                <a:solidFill>
                  <a:schemeClr val="bg1"/>
                </a:solidFill>
                <a:prstDash val="solid"/>
                <a:miter lim="800000"/>
              </a:ln>
              <a:solidFill>
                <a:srgbClr val="FF9900"/>
              </a:solidFill>
              <a:latin typeface="Georgia" pitchFamily="18" charset="0"/>
            </a:endParaRPr>
          </a:p>
          <a:p>
            <a:pPr>
              <a:buFont typeface="Arial" pitchFamily="34" charset="0"/>
              <a:buChar char="•"/>
            </a:pPr>
            <a:r>
              <a:rPr lang="en-AU" sz="2800" b="1" i="1" dirty="0" smtClean="0">
                <a:solidFill>
                  <a:srgbClr val="002060"/>
                </a:solidFill>
                <a:latin typeface="Georgia" pitchFamily="18" charset="0"/>
              </a:rPr>
              <a:t>Enter your club’s Foundation goals for 2017-18 onto the RI website</a:t>
            </a:r>
          </a:p>
          <a:p>
            <a:pPr>
              <a:buFont typeface="Arial" pitchFamily="34" charset="0"/>
              <a:buChar char="•"/>
            </a:pPr>
            <a:endParaRPr lang="en-AU" sz="2800" i="1" dirty="0" smtClean="0">
              <a:solidFill>
                <a:srgbClr val="002060"/>
              </a:solidFill>
              <a:latin typeface="Georgia" pitchFamily="18" charset="0"/>
            </a:endParaRPr>
          </a:p>
          <a:p>
            <a:pPr>
              <a:buFont typeface="Arial" pitchFamily="34" charset="0"/>
              <a:buChar char="•"/>
            </a:pPr>
            <a:r>
              <a:rPr lang="en-AU" sz="2800" b="1" i="1" dirty="0" smtClean="0">
                <a:solidFill>
                  <a:srgbClr val="002060"/>
                </a:solidFill>
                <a:latin typeface="Georgia" pitchFamily="18" charset="0"/>
              </a:rPr>
              <a:t>Consider a Foundation project and apply for a grant</a:t>
            </a:r>
            <a:endParaRPr lang="en-AU" sz="2600" b="1" i="1" dirty="0" smtClean="0">
              <a:ln w="18000">
                <a:solidFill>
                  <a:schemeClr val="bg1"/>
                </a:solidFill>
                <a:prstDash val="solid"/>
                <a:miter lim="800000"/>
              </a:ln>
              <a:solidFill>
                <a:srgbClr val="FF9900"/>
              </a:solidFill>
              <a:latin typeface="Georgia" pitchFamily="18" charset="0"/>
            </a:endParaRPr>
          </a:p>
          <a:p>
            <a:pPr>
              <a:buFont typeface="Arial" pitchFamily="34" charset="0"/>
              <a:buChar char="•"/>
            </a:pPr>
            <a:endParaRPr lang="en-AU" sz="3200" b="1" dirty="0" smtClean="0">
              <a:solidFill>
                <a:srgbClr val="002060"/>
              </a:solidFill>
              <a:latin typeface="Arial Narrow" pitchFamily="34" charset="0"/>
            </a:endParaRPr>
          </a:p>
          <a:p>
            <a:pPr>
              <a:buFont typeface="Arial" pitchFamily="34" charset="0"/>
              <a:buChar char="•"/>
            </a:pPr>
            <a:endParaRPr lang="en-AU" sz="3200" b="1" dirty="0" smtClean="0">
              <a:solidFill>
                <a:srgbClr val="002060"/>
              </a:solidFill>
              <a:latin typeface="Arial Narrow" pitchFamily="34" charset="0"/>
            </a:endParaRPr>
          </a:p>
        </p:txBody>
      </p:sp>
      <p:pic>
        <p:nvPicPr>
          <p:cNvPr id="6" name="Picture 4" descr="Image result for rotary theme logo 2017-18"/>
          <p:cNvPicPr>
            <a:picLocks noChangeAspect="1" noChangeArrowheads="1"/>
          </p:cNvPicPr>
          <p:nvPr/>
        </p:nvPicPr>
        <p:blipFill>
          <a:blip r:embed="rId2"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457200"/>
            <a:ext cx="6934200" cy="646331"/>
          </a:xfrm>
          <a:prstGeom prst="rect">
            <a:avLst/>
          </a:prstGeom>
          <a:noFill/>
        </p:spPr>
        <p:txBody>
          <a:bodyPr wrap="square" rtlCol="0">
            <a:spAutoFit/>
          </a:bodyPr>
          <a:lstStyle/>
          <a:p>
            <a:pPr algn="ctr"/>
            <a:r>
              <a:rPr lang="en-AU" sz="3600" b="1" dirty="0" smtClean="0">
                <a:solidFill>
                  <a:srgbClr val="4BD0FF"/>
                </a:solidFill>
                <a:latin typeface="Arial Narrow" pitchFamily="34" charset="0"/>
              </a:rPr>
              <a:t>D9650 CENTENARY PROJECT</a:t>
            </a:r>
            <a:endParaRPr lang="en-AU" sz="3600" dirty="0">
              <a:solidFill>
                <a:srgbClr val="4BD0FF"/>
              </a:solidFill>
            </a:endParaRPr>
          </a:p>
        </p:txBody>
      </p:sp>
      <p:sp>
        <p:nvSpPr>
          <p:cNvPr id="3" name="TextBox 2"/>
          <p:cNvSpPr txBox="1"/>
          <p:nvPr/>
        </p:nvSpPr>
        <p:spPr>
          <a:xfrm>
            <a:off x="762000" y="1143000"/>
            <a:ext cx="6781800" cy="1077218"/>
          </a:xfrm>
          <a:prstGeom prst="rect">
            <a:avLst/>
          </a:prstGeom>
          <a:noFill/>
        </p:spPr>
        <p:txBody>
          <a:bodyPr wrap="square" rtlCol="0">
            <a:spAutoFit/>
          </a:bodyPr>
          <a:lstStyle/>
          <a:p>
            <a:r>
              <a:rPr lang="en-AU" sz="3200" b="1" i="1" dirty="0" smtClean="0">
                <a:solidFill>
                  <a:srgbClr val="002060"/>
                </a:solidFill>
                <a:latin typeface="Georgia" pitchFamily="18" charset="0"/>
              </a:rPr>
              <a:t>1.) Potable water into 80 schools in D3090 in India</a:t>
            </a:r>
            <a:endParaRPr lang="en-AU" sz="3200" b="1" i="1" dirty="0">
              <a:solidFill>
                <a:srgbClr val="002060"/>
              </a:solidFill>
              <a:latin typeface="Georgia" pitchFamily="18" charset="0"/>
            </a:endParaRPr>
          </a:p>
        </p:txBody>
      </p:sp>
      <p:pic>
        <p:nvPicPr>
          <p:cNvPr id="1026" name="Picture 2" descr="Image result for water purification unit image"/>
          <p:cNvPicPr>
            <a:picLocks noChangeAspect="1" noChangeArrowheads="1"/>
          </p:cNvPicPr>
          <p:nvPr/>
        </p:nvPicPr>
        <p:blipFill>
          <a:blip r:embed="rId2" cstate="screen"/>
          <a:srcRect/>
          <a:stretch>
            <a:fillRect/>
          </a:stretch>
        </p:blipFill>
        <p:spPr bwMode="auto">
          <a:xfrm>
            <a:off x="6477000" y="1143000"/>
            <a:ext cx="2362200" cy="2689491"/>
          </a:xfrm>
          <a:prstGeom prst="rect">
            <a:avLst/>
          </a:prstGeom>
          <a:ln>
            <a:noFill/>
          </a:ln>
          <a:effectLst>
            <a:outerShdw blurRad="292100" dist="139700" dir="2700000" algn="tl" rotWithShape="0">
              <a:srgbClr val="333333">
                <a:alpha val="65000"/>
              </a:srgbClr>
            </a:outerShdw>
          </a:effectLst>
        </p:spPr>
      </p:pic>
      <p:pic>
        <p:nvPicPr>
          <p:cNvPr id="1027" name="Picture 3" descr="E:\PHOTOS\2016\AUGUST\INDIA TOILETS\DSCF0937.jpg"/>
          <p:cNvPicPr>
            <a:picLocks noChangeAspect="1" noChangeArrowheads="1"/>
          </p:cNvPicPr>
          <p:nvPr/>
        </p:nvPicPr>
        <p:blipFill>
          <a:blip r:embed="rId3" cstate="screen"/>
          <a:srcRect/>
          <a:stretch>
            <a:fillRect/>
          </a:stretch>
        </p:blipFill>
        <p:spPr bwMode="auto">
          <a:xfrm>
            <a:off x="5435600" y="3962400"/>
            <a:ext cx="3251200" cy="2438400"/>
          </a:xfrm>
          <a:prstGeom prst="rect">
            <a:avLst/>
          </a:prstGeom>
          <a:ln>
            <a:noFill/>
          </a:ln>
          <a:effectLst>
            <a:outerShdw blurRad="292100" dist="139700" dir="2700000" algn="tl" rotWithShape="0">
              <a:srgbClr val="333333">
                <a:alpha val="65000"/>
              </a:srgbClr>
            </a:outerShdw>
          </a:effectLst>
        </p:spPr>
      </p:pic>
      <p:pic>
        <p:nvPicPr>
          <p:cNvPr id="1028" name="Picture 4" descr="E:\PHOTOS\2016\AUGUST\INDIA TOILETS\Area used for toileting.jpg"/>
          <p:cNvPicPr>
            <a:picLocks noChangeAspect="1" noChangeArrowheads="1"/>
          </p:cNvPicPr>
          <p:nvPr/>
        </p:nvPicPr>
        <p:blipFill>
          <a:blip r:embed="rId4" cstate="screen"/>
          <a:srcRect/>
          <a:stretch>
            <a:fillRect/>
          </a:stretch>
        </p:blipFill>
        <p:spPr bwMode="auto">
          <a:xfrm>
            <a:off x="635000" y="2362200"/>
            <a:ext cx="2336800" cy="1752600"/>
          </a:xfrm>
          <a:prstGeom prst="rect">
            <a:avLst/>
          </a:prstGeom>
          <a:ln>
            <a:noFill/>
          </a:ln>
          <a:effectLst>
            <a:outerShdw blurRad="292100" dist="139700" dir="2700000" algn="tl" rotWithShape="0">
              <a:srgbClr val="333333">
                <a:alpha val="65000"/>
              </a:srgbClr>
            </a:outerShdw>
          </a:effectLst>
        </p:spPr>
      </p:pic>
      <p:pic>
        <p:nvPicPr>
          <p:cNvPr id="1029" name="Picture 5" descr="E:\PHOTOS\2016\AUGUST\INDIA TOILETS\Finished toilet 2.jpg"/>
          <p:cNvPicPr>
            <a:picLocks noChangeAspect="1" noChangeArrowheads="1"/>
          </p:cNvPicPr>
          <p:nvPr/>
        </p:nvPicPr>
        <p:blipFill>
          <a:blip r:embed="rId5" cstate="screen"/>
          <a:srcRect/>
          <a:stretch>
            <a:fillRect/>
          </a:stretch>
        </p:blipFill>
        <p:spPr bwMode="auto">
          <a:xfrm>
            <a:off x="3695700" y="2286000"/>
            <a:ext cx="1600200" cy="2133600"/>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533400" y="4343400"/>
            <a:ext cx="4902200" cy="2185214"/>
          </a:xfrm>
          <a:prstGeom prst="rect">
            <a:avLst/>
          </a:prstGeom>
          <a:noFill/>
        </p:spPr>
        <p:txBody>
          <a:bodyPr wrap="square" rtlCol="0">
            <a:spAutoFit/>
          </a:bodyPr>
          <a:lstStyle/>
          <a:p>
            <a:r>
              <a:rPr lang="en-AU" b="1" i="1" dirty="0" smtClean="0">
                <a:solidFill>
                  <a:srgbClr val="002060"/>
                </a:solidFill>
                <a:latin typeface="Georgia" pitchFamily="18" charset="0"/>
              </a:rPr>
              <a:t>80 schools</a:t>
            </a:r>
          </a:p>
          <a:p>
            <a:r>
              <a:rPr lang="en-AU" b="1" i="1" smtClean="0">
                <a:solidFill>
                  <a:srgbClr val="002060"/>
                </a:solidFill>
                <a:latin typeface="Georgia" pitchFamily="18" charset="0"/>
              </a:rPr>
              <a:t>$</a:t>
            </a:r>
            <a:r>
              <a:rPr lang="en-AU" b="1" i="1" smtClean="0">
                <a:solidFill>
                  <a:srgbClr val="002060"/>
                </a:solidFill>
                <a:latin typeface="Georgia" pitchFamily="18" charset="0"/>
              </a:rPr>
              <a:t>89,000      </a:t>
            </a:r>
            <a:r>
              <a:rPr lang="en-AU" b="1" i="1" smtClean="0">
                <a:solidFill>
                  <a:srgbClr val="FF0000"/>
                </a:solidFill>
                <a:latin typeface="Georgia" pitchFamily="18" charset="0"/>
              </a:rPr>
              <a:t>APPROVED</a:t>
            </a:r>
            <a:endParaRPr lang="en-AU" b="1" i="1" dirty="0" smtClean="0">
              <a:solidFill>
                <a:srgbClr val="002060"/>
              </a:solidFill>
              <a:latin typeface="Georgia" pitchFamily="18" charset="0"/>
            </a:endParaRPr>
          </a:p>
          <a:p>
            <a:r>
              <a:rPr lang="en-AU" sz="2200" b="1" i="1" dirty="0" smtClean="0">
                <a:solidFill>
                  <a:srgbClr val="002060"/>
                </a:solidFill>
                <a:latin typeface="Georgia" pitchFamily="18" charset="0"/>
              </a:rPr>
              <a:t>Donations from clubs - $20K</a:t>
            </a:r>
          </a:p>
          <a:p>
            <a:r>
              <a:rPr lang="en-AU" sz="2200" b="1" i="1" dirty="0" smtClean="0">
                <a:solidFill>
                  <a:srgbClr val="002060"/>
                </a:solidFill>
                <a:latin typeface="Georgia" pitchFamily="18" charset="0"/>
              </a:rPr>
              <a:t>DDF from both Districts - $30K</a:t>
            </a:r>
          </a:p>
          <a:p>
            <a:r>
              <a:rPr lang="en-AU" sz="2200" b="1" i="1" dirty="0" smtClean="0">
                <a:solidFill>
                  <a:srgbClr val="002060"/>
                </a:solidFill>
                <a:latin typeface="Georgia" pitchFamily="18" charset="0"/>
              </a:rPr>
              <a:t>Matching money from the World Fund - $40K</a:t>
            </a:r>
            <a:endParaRPr lang="en-AU" sz="2200" i="1" dirty="0">
              <a:solidFill>
                <a:srgbClr val="002060"/>
              </a:solidFill>
              <a:latin typeface="Georgia"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Effect transition="in" filter="fade">
                                      <p:cBhvr>
                                        <p:cTn id="12" dur="500"/>
                                        <p:tgtEl>
                                          <p:spTgt spid="10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fade">
                                      <p:cBhvr>
                                        <p:cTn id="17" dur="5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500"/>
                                        <p:tgtEl>
                                          <p:spTgt spid="10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457200"/>
            <a:ext cx="6934200" cy="646331"/>
          </a:xfrm>
          <a:prstGeom prst="rect">
            <a:avLst/>
          </a:prstGeom>
          <a:noFill/>
        </p:spPr>
        <p:txBody>
          <a:bodyPr wrap="square" rtlCol="0">
            <a:spAutoFit/>
          </a:bodyPr>
          <a:lstStyle/>
          <a:p>
            <a:pPr algn="ctr"/>
            <a:r>
              <a:rPr lang="en-AU" sz="3600" b="1" dirty="0" smtClean="0">
                <a:solidFill>
                  <a:srgbClr val="4BD0FF"/>
                </a:solidFill>
                <a:latin typeface="Arial Narrow" pitchFamily="34" charset="0"/>
              </a:rPr>
              <a:t>D9650 CENTENARY PROJECT</a:t>
            </a:r>
            <a:endParaRPr lang="en-AU" sz="3600" dirty="0">
              <a:solidFill>
                <a:srgbClr val="4BD0FF"/>
              </a:solidFill>
            </a:endParaRPr>
          </a:p>
        </p:txBody>
      </p:sp>
      <p:sp>
        <p:nvSpPr>
          <p:cNvPr id="3" name="TextBox 2"/>
          <p:cNvSpPr txBox="1"/>
          <p:nvPr/>
        </p:nvSpPr>
        <p:spPr>
          <a:xfrm>
            <a:off x="990600" y="1600200"/>
            <a:ext cx="6781800" cy="1077218"/>
          </a:xfrm>
          <a:prstGeom prst="rect">
            <a:avLst/>
          </a:prstGeom>
          <a:noFill/>
        </p:spPr>
        <p:txBody>
          <a:bodyPr wrap="square" rtlCol="0">
            <a:spAutoFit/>
          </a:bodyPr>
          <a:lstStyle/>
          <a:p>
            <a:r>
              <a:rPr lang="en-AU" sz="3200" b="1" i="1" dirty="0" smtClean="0">
                <a:solidFill>
                  <a:srgbClr val="002060"/>
                </a:solidFill>
                <a:latin typeface="Georgia" pitchFamily="18" charset="0"/>
              </a:rPr>
              <a:t>2.) Million Dollar Dinner to raise funds for the Foundation</a:t>
            </a:r>
            <a:endParaRPr lang="en-AU" sz="3200" b="1" i="1" dirty="0">
              <a:solidFill>
                <a:srgbClr val="002060"/>
              </a:solidFill>
              <a:latin typeface="Georgia" pitchFamily="18" charset="0"/>
            </a:endParaRPr>
          </a:p>
        </p:txBody>
      </p:sp>
      <p:sp>
        <p:nvSpPr>
          <p:cNvPr id="4" name="TextBox 3"/>
          <p:cNvSpPr txBox="1"/>
          <p:nvPr/>
        </p:nvSpPr>
        <p:spPr>
          <a:xfrm>
            <a:off x="1143000" y="3124200"/>
            <a:ext cx="6781800" cy="3046988"/>
          </a:xfrm>
          <a:prstGeom prst="rect">
            <a:avLst/>
          </a:prstGeom>
          <a:noFill/>
        </p:spPr>
        <p:txBody>
          <a:bodyPr wrap="square" rtlCol="0">
            <a:spAutoFit/>
          </a:bodyPr>
          <a:lstStyle/>
          <a:p>
            <a:pPr>
              <a:buFont typeface="Arial" pitchFamily="34" charset="0"/>
              <a:buChar char="•"/>
            </a:pPr>
            <a:r>
              <a:rPr lang="en-AU" sz="3200" b="1" i="1" dirty="0" smtClean="0">
                <a:solidFill>
                  <a:srgbClr val="002060"/>
                </a:solidFill>
                <a:latin typeface="Georgia" pitchFamily="18" charset="0"/>
              </a:rPr>
              <a:t>Port Macquarie</a:t>
            </a:r>
          </a:p>
          <a:p>
            <a:pPr>
              <a:buFont typeface="Arial" pitchFamily="34" charset="0"/>
              <a:buChar char="•"/>
            </a:pPr>
            <a:endParaRPr lang="en-AU" sz="3200" b="1" i="1" dirty="0" smtClean="0">
              <a:solidFill>
                <a:srgbClr val="002060"/>
              </a:solidFill>
              <a:latin typeface="Georgia" pitchFamily="18" charset="0"/>
            </a:endParaRPr>
          </a:p>
          <a:p>
            <a:pPr>
              <a:buFont typeface="Arial" pitchFamily="34" charset="0"/>
              <a:buChar char="•"/>
            </a:pPr>
            <a:r>
              <a:rPr lang="en-AU" sz="3200" b="1" i="1" dirty="0" smtClean="0">
                <a:solidFill>
                  <a:srgbClr val="002060"/>
                </a:solidFill>
                <a:latin typeface="Georgia" pitchFamily="18" charset="0"/>
              </a:rPr>
              <a:t>Sat 18 November</a:t>
            </a:r>
          </a:p>
          <a:p>
            <a:pPr>
              <a:buFont typeface="Arial" pitchFamily="34" charset="0"/>
              <a:buChar char="•"/>
            </a:pPr>
            <a:endParaRPr lang="en-AU" sz="3200" b="1" i="1" dirty="0" smtClean="0">
              <a:solidFill>
                <a:srgbClr val="002060"/>
              </a:solidFill>
              <a:latin typeface="Georgia" pitchFamily="18" charset="0"/>
            </a:endParaRPr>
          </a:p>
          <a:p>
            <a:pPr>
              <a:buFont typeface="Arial" pitchFamily="34" charset="0"/>
              <a:buChar char="•"/>
            </a:pPr>
            <a:r>
              <a:rPr lang="en-AU" sz="3200" b="1" i="1" dirty="0" smtClean="0">
                <a:solidFill>
                  <a:srgbClr val="002060"/>
                </a:solidFill>
                <a:latin typeface="Georgia" pitchFamily="18" charset="0"/>
              </a:rPr>
              <a:t>Bequests and donations </a:t>
            </a:r>
          </a:p>
          <a:p>
            <a:r>
              <a:rPr lang="en-AU" sz="3200" b="1" i="1" dirty="0" smtClean="0">
                <a:solidFill>
                  <a:srgbClr val="002060"/>
                </a:solidFill>
                <a:latin typeface="Georgia" pitchFamily="18" charset="0"/>
              </a:rPr>
              <a:t>very welcome!!</a:t>
            </a:r>
            <a:endParaRPr lang="en-AU" sz="3200" b="1" i="1" dirty="0">
              <a:solidFill>
                <a:srgbClr val="002060"/>
              </a:solidFill>
              <a:latin typeface="Georgia" pitchFamily="18" charset="0"/>
            </a:endParaRPr>
          </a:p>
        </p:txBody>
      </p:sp>
      <p:pic>
        <p:nvPicPr>
          <p:cNvPr id="1026" name="Picture 2" descr="C:\Program Files\Microsoft Office\MEDIA\CAGCAT10\j0216588.wmf"/>
          <p:cNvPicPr>
            <a:picLocks noChangeAspect="1" noChangeArrowheads="1"/>
          </p:cNvPicPr>
          <p:nvPr/>
        </p:nvPicPr>
        <p:blipFill>
          <a:blip r:embed="rId2" cstate="screen"/>
          <a:srcRect/>
          <a:stretch>
            <a:fillRect/>
          </a:stretch>
        </p:blipFill>
        <p:spPr bwMode="auto">
          <a:xfrm rot="603147">
            <a:off x="6704543" y="3856120"/>
            <a:ext cx="1951356" cy="2191950"/>
          </a:xfrm>
          <a:prstGeom prst="rect">
            <a:avLst/>
          </a:prstGeom>
          <a:noFill/>
        </p:spPr>
      </p:pic>
      <p:pic>
        <p:nvPicPr>
          <p:cNvPr id="6" name="Picture 4" descr="Image result for rotary theme logo 2017-18"/>
          <p:cNvPicPr>
            <a:picLocks noChangeAspect="1" noChangeArrowheads="1"/>
          </p:cNvPicPr>
          <p:nvPr/>
        </p:nvPicPr>
        <p:blipFill>
          <a:blip r:embed="rId3"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81000"/>
            <a:ext cx="7607696" cy="646331"/>
          </a:xfrm>
          <a:prstGeom prst="rect">
            <a:avLst/>
          </a:prstGeom>
          <a:noFill/>
        </p:spPr>
        <p:txBody>
          <a:bodyPr wrap="square" rtlCol="0">
            <a:spAutoFit/>
          </a:bodyPr>
          <a:lstStyle/>
          <a:p>
            <a:pPr algn="ctr"/>
            <a:r>
              <a:rPr lang="en-AU" sz="3600" b="1" dirty="0" smtClean="0">
                <a:solidFill>
                  <a:srgbClr val="01B4E7"/>
                </a:solidFill>
                <a:latin typeface="Arial Narrow" pitchFamily="34" charset="0"/>
              </a:rPr>
              <a:t>LET’S CELEBRATE .... </a:t>
            </a:r>
            <a:endParaRPr lang="en-AU" dirty="0"/>
          </a:p>
        </p:txBody>
      </p:sp>
      <p:sp>
        <p:nvSpPr>
          <p:cNvPr id="3" name="TextBox 2"/>
          <p:cNvSpPr txBox="1"/>
          <p:nvPr/>
        </p:nvSpPr>
        <p:spPr>
          <a:xfrm>
            <a:off x="228600" y="1066800"/>
            <a:ext cx="8369696" cy="6340197"/>
          </a:xfrm>
          <a:prstGeom prst="rect">
            <a:avLst/>
          </a:prstGeom>
          <a:noFill/>
        </p:spPr>
        <p:txBody>
          <a:bodyPr wrap="square" rtlCol="0">
            <a:spAutoFit/>
          </a:bodyPr>
          <a:lstStyle/>
          <a:p>
            <a:pPr marL="514350" indent="-514350" algn="ctr">
              <a:lnSpc>
                <a:spcPct val="150000"/>
              </a:lnSpc>
            </a:pPr>
            <a:r>
              <a:rPr lang="en-AU" sz="2800" b="1" i="1" dirty="0" smtClean="0">
                <a:solidFill>
                  <a:srgbClr val="002060"/>
                </a:solidFill>
                <a:latin typeface="Georgia" pitchFamily="18" charset="0"/>
                <a:cs typeface="Arial" pitchFamily="34" charset="0"/>
              </a:rPr>
              <a:t>Let’s also strengthen our commitment to </a:t>
            </a:r>
            <a:r>
              <a:rPr lang="en-AU" sz="2800" b="1" i="1" u="sng" dirty="0" smtClean="0">
                <a:solidFill>
                  <a:srgbClr val="002060"/>
                </a:solidFill>
                <a:latin typeface="Georgia" pitchFamily="18" charset="0"/>
                <a:cs typeface="Arial" pitchFamily="34" charset="0"/>
              </a:rPr>
              <a:t>our charity</a:t>
            </a:r>
            <a:r>
              <a:rPr lang="en-AU" sz="2800" b="1" i="1" dirty="0" smtClean="0">
                <a:solidFill>
                  <a:srgbClr val="002060"/>
                </a:solidFill>
                <a:latin typeface="Georgia" pitchFamily="18" charset="0"/>
                <a:cs typeface="Arial" pitchFamily="34" charset="0"/>
              </a:rPr>
              <a:t>, the Rotary Foundation in this Centenary year.</a:t>
            </a:r>
          </a:p>
          <a:p>
            <a:pPr marL="514350" indent="-514350" algn="ctr">
              <a:lnSpc>
                <a:spcPct val="150000"/>
              </a:lnSpc>
            </a:pPr>
            <a:r>
              <a:rPr lang="en-AU" sz="2800" b="1" i="1" dirty="0" smtClean="0">
                <a:solidFill>
                  <a:srgbClr val="002060"/>
                </a:solidFill>
                <a:latin typeface="Georgia" pitchFamily="18" charset="0"/>
              </a:rPr>
              <a:t>To date, with only 2 months before the end of  this Rotary year 2016-17, our clubs have contributed only $46,729.60 to the Annual Programs Fund.</a:t>
            </a:r>
            <a:endParaRPr lang="en-AU" sz="2800" b="1" i="1" dirty="0" smtClean="0">
              <a:solidFill>
                <a:srgbClr val="002060"/>
              </a:solidFill>
              <a:latin typeface="Georgia" pitchFamily="18" charset="0"/>
              <a:cs typeface="Arial" pitchFamily="34" charset="0"/>
            </a:endParaRPr>
          </a:p>
          <a:p>
            <a:pPr marL="514350" indent="-514350">
              <a:buAutoNum type="arabicPeriod"/>
            </a:pPr>
            <a:endParaRPr lang="en-AU" sz="2800" b="1" dirty="0" smtClean="0">
              <a:solidFill>
                <a:srgbClr val="002060"/>
              </a:solidFill>
              <a:latin typeface="Georgia" pitchFamily="18" charset="0"/>
            </a:endParaRPr>
          </a:p>
          <a:p>
            <a:pPr marL="514350" indent="-514350"/>
            <a:endParaRPr lang="en-AU" sz="2800" b="1" dirty="0" smtClean="0">
              <a:solidFill>
                <a:srgbClr val="002060"/>
              </a:solidFill>
              <a:cs typeface="Arial" pitchFamily="34" charset="0"/>
            </a:endParaRPr>
          </a:p>
          <a:p>
            <a:pPr marL="514350" indent="-514350">
              <a:buAutoNum type="arabicPeriod"/>
            </a:pPr>
            <a:endParaRPr lang="en-AU" sz="2800" b="1" dirty="0" smtClean="0">
              <a:solidFill>
                <a:srgbClr val="002060"/>
              </a:solidFill>
              <a:latin typeface="Georgia" pitchFamily="18" charset="0"/>
            </a:endParaRPr>
          </a:p>
          <a:p>
            <a:pPr marL="514350" indent="-514350">
              <a:buAutoNum type="arabicPeriod"/>
            </a:pPr>
            <a:endParaRPr lang="en-AU" sz="2800" dirty="0">
              <a:latin typeface="Georgia" pitchFamily="18" charset="0"/>
            </a:endParaRPr>
          </a:p>
        </p:txBody>
      </p:sp>
      <p:pic>
        <p:nvPicPr>
          <p:cNvPr id="4" name="Picture 2" descr="http://clubrunner.blob.core.windows.net/00000050069/Images/Centennial-Logo-Proposal-Rev-1.jpg"/>
          <p:cNvPicPr>
            <a:picLocks noChangeAspect="1" noChangeArrowheads="1"/>
          </p:cNvPicPr>
          <p:nvPr/>
        </p:nvPicPr>
        <p:blipFill>
          <a:blip r:embed="rId2" cstate="screen"/>
          <a:srcRect/>
          <a:stretch>
            <a:fillRect/>
          </a:stretch>
        </p:blipFill>
        <p:spPr bwMode="auto">
          <a:xfrm>
            <a:off x="1828800" y="5638800"/>
            <a:ext cx="5334000" cy="10560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weetwatertx.clubwizard.com/IMUpload/Areas_of_focus.jpg"/>
          <p:cNvPicPr>
            <a:picLocks noChangeAspect="1" noChangeArrowheads="1"/>
          </p:cNvPicPr>
          <p:nvPr/>
        </p:nvPicPr>
        <p:blipFill>
          <a:blip r:embed="rId2" cstate="screen"/>
          <a:srcRect/>
          <a:stretch>
            <a:fillRect/>
          </a:stretch>
        </p:blipFill>
        <p:spPr bwMode="auto">
          <a:xfrm>
            <a:off x="3813153" y="2667000"/>
            <a:ext cx="2282847" cy="1656184"/>
          </a:xfrm>
          <a:prstGeom prst="rect">
            <a:avLst/>
          </a:prstGeom>
          <a:noFill/>
        </p:spPr>
      </p:pic>
      <p:pic>
        <p:nvPicPr>
          <p:cNvPr id="95234" name="Picture 2" descr="https://www.rotary.org/sites/default/files/styles/rotary_responsive_280/public/120911_US-PAKSOP_091.jpg?itok=M5rxRlWn"/>
          <p:cNvPicPr>
            <a:picLocks noChangeAspect="1" noChangeArrowheads="1"/>
          </p:cNvPicPr>
          <p:nvPr/>
        </p:nvPicPr>
        <p:blipFill>
          <a:blip r:embed="rId3" cstate="screen"/>
          <a:srcRect/>
          <a:stretch>
            <a:fillRect/>
          </a:stretch>
        </p:blipFill>
        <p:spPr bwMode="auto">
          <a:xfrm flipH="1">
            <a:off x="228600" y="304800"/>
            <a:ext cx="2895600" cy="2171702"/>
          </a:xfrm>
          <a:prstGeom prst="rect">
            <a:avLst/>
          </a:prstGeom>
          <a:ln>
            <a:noFill/>
          </a:ln>
          <a:effectLst>
            <a:outerShdw blurRad="292100" dist="139700" dir="2700000" algn="tl" rotWithShape="0">
              <a:srgbClr val="333333">
                <a:alpha val="65000"/>
              </a:srgbClr>
            </a:outerShdw>
          </a:effectLst>
        </p:spPr>
      </p:pic>
      <p:pic>
        <p:nvPicPr>
          <p:cNvPr id="95236" name="Picture 4" descr="https://s3.amazonaws.com/RIProjects/PRDImages/8e9f2b99-d61b-4b20-899d-46b84b4b8671--857c76cb-0bc0-4d8e-b1a3-45f6250c1bf6-1425265-1-SlideShowPhoto"/>
          <p:cNvPicPr>
            <a:picLocks noChangeAspect="1" noChangeArrowheads="1"/>
          </p:cNvPicPr>
          <p:nvPr/>
        </p:nvPicPr>
        <p:blipFill>
          <a:blip r:embed="rId4" cstate="screen"/>
          <a:srcRect/>
          <a:stretch>
            <a:fillRect/>
          </a:stretch>
        </p:blipFill>
        <p:spPr bwMode="auto">
          <a:xfrm>
            <a:off x="3581400" y="228600"/>
            <a:ext cx="2875045" cy="2156284"/>
          </a:xfrm>
          <a:prstGeom prst="rect">
            <a:avLst/>
          </a:prstGeom>
          <a:ln>
            <a:noFill/>
          </a:ln>
          <a:effectLst>
            <a:outerShdw blurRad="292100" dist="139700" dir="2700000" algn="tl" rotWithShape="0">
              <a:srgbClr val="333333">
                <a:alpha val="65000"/>
              </a:srgbClr>
            </a:outerShdw>
          </a:effectLst>
        </p:spPr>
      </p:pic>
      <p:pic>
        <p:nvPicPr>
          <p:cNvPr id="95238" name="Picture 6" descr="http://www.ylrotary.org/images/projects/water_02_sm.jpg"/>
          <p:cNvPicPr>
            <a:picLocks noChangeAspect="1" noChangeArrowheads="1"/>
          </p:cNvPicPr>
          <p:nvPr/>
        </p:nvPicPr>
        <p:blipFill>
          <a:blip r:embed="rId5" cstate="screen"/>
          <a:srcRect/>
          <a:stretch>
            <a:fillRect/>
          </a:stretch>
        </p:blipFill>
        <p:spPr bwMode="auto">
          <a:xfrm>
            <a:off x="6228184" y="1833598"/>
            <a:ext cx="2611016" cy="2547159"/>
          </a:xfrm>
          <a:prstGeom prst="rect">
            <a:avLst/>
          </a:prstGeom>
          <a:ln>
            <a:noFill/>
          </a:ln>
          <a:effectLst>
            <a:outerShdw blurRad="292100" dist="139700" dir="2700000" algn="tl" rotWithShape="0">
              <a:srgbClr val="333333">
                <a:alpha val="65000"/>
              </a:srgbClr>
            </a:outerShdw>
          </a:effectLst>
        </p:spPr>
      </p:pic>
      <p:pic>
        <p:nvPicPr>
          <p:cNvPr id="95240" name="Picture 8" descr="http://www.mercyships.org.au/images/capacitybuilding/capacitybuilding3.jpg"/>
          <p:cNvPicPr>
            <a:picLocks noChangeAspect="1" noChangeArrowheads="1"/>
          </p:cNvPicPr>
          <p:nvPr/>
        </p:nvPicPr>
        <p:blipFill>
          <a:blip r:embed="rId6" cstate="screen"/>
          <a:srcRect/>
          <a:stretch>
            <a:fillRect/>
          </a:stretch>
        </p:blipFill>
        <p:spPr bwMode="auto">
          <a:xfrm>
            <a:off x="5334000" y="4724400"/>
            <a:ext cx="3533902" cy="1788368"/>
          </a:xfrm>
          <a:prstGeom prst="rect">
            <a:avLst/>
          </a:prstGeom>
          <a:ln>
            <a:noFill/>
          </a:ln>
          <a:effectLst>
            <a:outerShdw blurRad="292100" dist="139700" dir="2700000" algn="tl" rotWithShape="0">
              <a:srgbClr val="333333">
                <a:alpha val="65000"/>
              </a:srgbClr>
            </a:outerShdw>
          </a:effectLst>
        </p:spPr>
      </p:pic>
      <p:pic>
        <p:nvPicPr>
          <p:cNvPr id="95244" name="Picture 12" descr="http://www.orange-rotary.org/images/services/child_health.jpg"/>
          <p:cNvPicPr>
            <a:picLocks noChangeAspect="1" noChangeArrowheads="1"/>
          </p:cNvPicPr>
          <p:nvPr/>
        </p:nvPicPr>
        <p:blipFill>
          <a:blip r:embed="rId7" cstate="screen"/>
          <a:srcRect/>
          <a:stretch>
            <a:fillRect/>
          </a:stretch>
        </p:blipFill>
        <p:spPr bwMode="auto">
          <a:xfrm>
            <a:off x="0" y="2667000"/>
            <a:ext cx="3429000" cy="1604830"/>
          </a:xfrm>
          <a:prstGeom prst="rect">
            <a:avLst/>
          </a:prstGeom>
          <a:ln>
            <a:noFill/>
          </a:ln>
          <a:effectLst>
            <a:outerShdw blurRad="292100" dist="139700" dir="2700000" algn="tl" rotWithShape="0">
              <a:srgbClr val="333333">
                <a:alpha val="65000"/>
              </a:srgbClr>
            </a:outerShdw>
          </a:effectLst>
        </p:spPr>
      </p:pic>
      <p:pic>
        <p:nvPicPr>
          <p:cNvPr id="23" name="Picture 2"/>
          <p:cNvPicPr>
            <a:picLocks noChangeAspect="1" noChangeArrowheads="1"/>
          </p:cNvPicPr>
          <p:nvPr/>
        </p:nvPicPr>
        <p:blipFill>
          <a:blip r:embed="rId8" cstate="screen"/>
          <a:srcRect/>
          <a:stretch>
            <a:fillRect/>
          </a:stretch>
        </p:blipFill>
        <p:spPr bwMode="auto">
          <a:xfrm>
            <a:off x="7860680" y="304800"/>
            <a:ext cx="940419" cy="838200"/>
          </a:xfrm>
          <a:prstGeom prst="rect">
            <a:avLst/>
          </a:prstGeom>
          <a:noFill/>
          <a:ln w="3175">
            <a:solidFill>
              <a:srgbClr val="000000"/>
            </a:solidFill>
            <a:miter lim="800000"/>
            <a:headEnd/>
            <a:tailEnd/>
          </a:ln>
        </p:spPr>
      </p:pic>
      <p:sp>
        <p:nvSpPr>
          <p:cNvPr id="15" name="TextBox 14"/>
          <p:cNvSpPr txBox="1"/>
          <p:nvPr/>
        </p:nvSpPr>
        <p:spPr>
          <a:xfrm>
            <a:off x="1219200" y="1981200"/>
            <a:ext cx="7391400" cy="2677656"/>
          </a:xfrm>
          <a:prstGeom prst="rect">
            <a:avLst/>
          </a:prstGeom>
          <a:solidFill>
            <a:srgbClr val="FFFF66"/>
          </a:solidFill>
          <a:ln>
            <a:solidFill>
              <a:schemeClr val="tx2">
                <a:lumMod val="50000"/>
              </a:schemeClr>
            </a:solidFill>
          </a:ln>
        </p:spPr>
        <p:txBody>
          <a:bodyPr wrap="square" rtlCol="0">
            <a:spAutoFit/>
          </a:bodyPr>
          <a:lstStyle/>
          <a:p>
            <a:pPr marL="0" indent="0" algn="ctr">
              <a:lnSpc>
                <a:spcPct val="150000"/>
              </a:lnSpc>
              <a:spcBef>
                <a:spcPts val="0"/>
              </a:spcBef>
              <a:buFont typeface="Arial" pitchFamily="34" charset="0"/>
              <a:buNone/>
            </a:pPr>
            <a:r>
              <a:rPr lang="en-US" altLang="en-US" sz="2800" b="1" i="1" dirty="0" smtClean="0">
                <a:solidFill>
                  <a:srgbClr val="002060"/>
                </a:solidFill>
                <a:effectLst>
                  <a:outerShdw blurRad="50800" dist="38100" dir="2700000" algn="tl" rotWithShape="0">
                    <a:prstClr val="black">
                      <a:alpha val="40000"/>
                    </a:prstClr>
                  </a:outerShdw>
                </a:effectLst>
                <a:latin typeface="Georgia" pitchFamily="18" charset="0"/>
                <a:ea typeface="ＭＳ Ｐゴシック" pitchFamily="34" charset="-128"/>
              </a:rPr>
              <a:t>We should not live for ourselves alone, but </a:t>
            </a:r>
            <a:r>
              <a:rPr lang="en-US" altLang="en-US" sz="2800" b="1" i="1" smtClean="0">
                <a:solidFill>
                  <a:srgbClr val="002060"/>
                </a:solidFill>
                <a:effectLst>
                  <a:outerShdw blurRad="50800" dist="38100" dir="2700000" algn="tl" rotWithShape="0">
                    <a:prstClr val="black">
                      <a:alpha val="40000"/>
                    </a:prstClr>
                  </a:outerShdw>
                </a:effectLst>
                <a:latin typeface="Georgia" pitchFamily="18" charset="0"/>
                <a:ea typeface="ＭＳ Ｐゴシック" pitchFamily="34" charset="-128"/>
              </a:rPr>
              <a:t>for the joy in </a:t>
            </a:r>
          </a:p>
          <a:p>
            <a:pPr marL="0" indent="0" algn="ctr">
              <a:lnSpc>
                <a:spcPct val="150000"/>
              </a:lnSpc>
              <a:spcBef>
                <a:spcPts val="0"/>
              </a:spcBef>
              <a:buFont typeface="Arial" pitchFamily="34" charset="0"/>
              <a:buNone/>
            </a:pPr>
            <a:r>
              <a:rPr lang="en-US" altLang="en-US" sz="2800" b="1" i="1" smtClean="0">
                <a:solidFill>
                  <a:srgbClr val="002060"/>
                </a:solidFill>
                <a:effectLst>
                  <a:outerShdw blurRad="50800" dist="38100" dir="2700000" algn="tl" rotWithShape="0">
                    <a:prstClr val="black">
                      <a:alpha val="40000"/>
                    </a:prstClr>
                  </a:outerShdw>
                </a:effectLst>
                <a:latin typeface="Georgia" pitchFamily="18" charset="0"/>
                <a:ea typeface="ＭＳ Ｐゴシック" pitchFamily="34" charset="-128"/>
              </a:rPr>
              <a:t>doing </a:t>
            </a:r>
            <a:r>
              <a:rPr lang="en-US" altLang="en-US" sz="2800" b="1" i="1" dirty="0" smtClean="0">
                <a:solidFill>
                  <a:srgbClr val="002060"/>
                </a:solidFill>
                <a:effectLst>
                  <a:outerShdw blurRad="50800" dist="38100" dir="2700000" algn="tl" rotWithShape="0">
                    <a:prstClr val="black">
                      <a:alpha val="40000"/>
                    </a:prstClr>
                  </a:outerShdw>
                </a:effectLst>
                <a:latin typeface="Georgia" pitchFamily="18" charset="0"/>
                <a:ea typeface="ＭＳ Ｐゴシック" pitchFamily="34" charset="-128"/>
              </a:rPr>
              <a:t>good for others</a:t>
            </a:r>
          </a:p>
          <a:p>
            <a:pPr marL="777240" indent="0" algn="ctr">
              <a:lnSpc>
                <a:spcPct val="150000"/>
              </a:lnSpc>
              <a:spcBef>
                <a:spcPts val="0"/>
              </a:spcBef>
              <a:buFont typeface="Arial" pitchFamily="34" charset="0"/>
              <a:buNone/>
            </a:pPr>
            <a:r>
              <a:rPr lang="en-US" altLang="en-US" sz="2800" b="1" i="1" dirty="0" smtClean="0">
                <a:solidFill>
                  <a:srgbClr val="002060"/>
                </a:solidFill>
                <a:effectLst>
                  <a:outerShdw blurRad="50800" dist="38100" dir="2700000" algn="tl" rotWithShape="0">
                    <a:prstClr val="black">
                      <a:alpha val="40000"/>
                    </a:prstClr>
                  </a:outerShdw>
                </a:effectLst>
                <a:latin typeface="Georgia" pitchFamily="18" charset="0"/>
                <a:ea typeface="ＭＳ Ｐゴシック" pitchFamily="34" charset="-128"/>
              </a:rPr>
              <a:t> — Arch </a:t>
            </a:r>
            <a:r>
              <a:rPr lang="en-US" altLang="en-US" sz="2800" b="1" i="1" dirty="0" err="1" smtClean="0">
                <a:solidFill>
                  <a:srgbClr val="002060"/>
                </a:solidFill>
                <a:effectLst>
                  <a:outerShdw blurRad="50800" dist="38100" dir="2700000" algn="tl" rotWithShape="0">
                    <a:prstClr val="black">
                      <a:alpha val="40000"/>
                    </a:prstClr>
                  </a:outerShdw>
                </a:effectLst>
                <a:latin typeface="Georgia" pitchFamily="18" charset="0"/>
                <a:ea typeface="ＭＳ Ｐゴシック" pitchFamily="34" charset="-128"/>
              </a:rPr>
              <a:t>Klumph</a:t>
            </a:r>
            <a:r>
              <a:rPr lang="en-US" altLang="en-US" sz="2800" b="1" i="1" dirty="0" smtClean="0">
                <a:solidFill>
                  <a:srgbClr val="002060"/>
                </a:solidFill>
                <a:effectLst>
                  <a:outerShdw blurRad="50800" dist="38100" dir="2700000" algn="tl" rotWithShape="0">
                    <a:prstClr val="black">
                      <a:alpha val="40000"/>
                    </a:prstClr>
                  </a:outerShdw>
                </a:effectLst>
                <a:latin typeface="Georgia" pitchFamily="18" charset="0"/>
                <a:ea typeface="ＭＳ Ｐゴシック" pitchFamily="34" charset="-128"/>
              </a:rPr>
              <a:t>, 1929</a:t>
            </a:r>
            <a:endParaRPr lang="en-AU" dirty="0"/>
          </a:p>
        </p:txBody>
      </p:sp>
      <p:pic>
        <p:nvPicPr>
          <p:cNvPr id="12" name="Picture 4" descr="Image result for rotary theme logo 2017-18"/>
          <p:cNvPicPr>
            <a:picLocks noChangeAspect="1" noChangeArrowheads="1"/>
          </p:cNvPicPr>
          <p:nvPr/>
        </p:nvPicPr>
        <p:blipFill>
          <a:blip r:embed="rId9" cstate="screen"/>
          <a:srcRect/>
          <a:stretch>
            <a:fillRect/>
          </a:stretch>
        </p:blipFill>
        <p:spPr bwMode="auto">
          <a:xfrm>
            <a:off x="228600" y="6248400"/>
            <a:ext cx="2057400" cy="423191"/>
          </a:xfrm>
          <a:prstGeom prst="rect">
            <a:avLst/>
          </a:prstGeom>
          <a:noFill/>
        </p:spPr>
      </p:pic>
      <p:pic>
        <p:nvPicPr>
          <p:cNvPr id="95242" name="Picture 10" descr="http://static1.squarespace.com/static/5397325de4b0615b21ebcdbe/t/55acfabae4b09c3b60661754/1437399741457/20130516_GT_019.JPG?format=1500w"/>
          <p:cNvPicPr>
            <a:picLocks noChangeAspect="1" noChangeArrowheads="1"/>
          </p:cNvPicPr>
          <p:nvPr/>
        </p:nvPicPr>
        <p:blipFill>
          <a:blip r:embed="rId10" cstate="screen"/>
          <a:srcRect/>
          <a:stretch>
            <a:fillRect/>
          </a:stretch>
        </p:blipFill>
        <p:spPr bwMode="auto">
          <a:xfrm>
            <a:off x="1905000" y="4572000"/>
            <a:ext cx="3074032" cy="204935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81735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0600" y="914400"/>
            <a:ext cx="7162800" cy="5029200"/>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4" name="Rectangle 3"/>
          <p:cNvSpPr/>
          <p:nvPr/>
        </p:nvSpPr>
        <p:spPr>
          <a:xfrm>
            <a:off x="1295400" y="1219200"/>
            <a:ext cx="6553200" cy="4419600"/>
          </a:xfrm>
          <a:prstGeom prst="rect">
            <a:avLst/>
          </a:prstGeom>
          <a:solidFill>
            <a:srgbClr val="FFFF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 name="Rectangle 1"/>
          <p:cNvSpPr/>
          <p:nvPr/>
        </p:nvSpPr>
        <p:spPr>
          <a:xfrm>
            <a:off x="1676400" y="3048000"/>
            <a:ext cx="5715000" cy="1077218"/>
          </a:xfrm>
          <a:prstGeom prst="rect">
            <a:avLst/>
          </a:prstGeom>
        </p:spPr>
        <p:txBody>
          <a:bodyPr wrap="square">
            <a:spAutoFit/>
          </a:bodyPr>
          <a:lstStyle/>
          <a:p>
            <a:pPr marL="514350" indent="-514350" algn="ctr">
              <a:buAutoNum type="arabicPeriod"/>
            </a:pPr>
            <a:r>
              <a:rPr lang="en-AU" sz="3200" b="1" i="1" dirty="0" smtClean="0">
                <a:solidFill>
                  <a:srgbClr val="002060"/>
                </a:solidFill>
                <a:latin typeface="Georgia" pitchFamily="18" charset="0"/>
                <a:cs typeface="Arial" pitchFamily="34" charset="0"/>
              </a:rPr>
              <a:t>Centenary of the Foundation</a:t>
            </a:r>
          </a:p>
        </p:txBody>
      </p:sp>
      <p:pic>
        <p:nvPicPr>
          <p:cNvPr id="5" name="Picture 4" descr="Image result for rotary theme logo 2017-18"/>
          <p:cNvPicPr>
            <a:picLocks noChangeAspect="1" noChangeArrowheads="1"/>
          </p:cNvPicPr>
          <p:nvPr/>
        </p:nvPicPr>
        <p:blipFill>
          <a:blip r:embed="rId2"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screen"/>
          <a:srcRect/>
          <a:stretch>
            <a:fillRect/>
          </a:stretch>
        </p:blipFill>
        <p:spPr bwMode="auto">
          <a:xfrm>
            <a:off x="609600" y="3352800"/>
            <a:ext cx="7962900" cy="2176526"/>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228600" y="685800"/>
            <a:ext cx="8686800" cy="1077218"/>
          </a:xfrm>
          <a:prstGeom prst="rect">
            <a:avLst/>
          </a:prstGeom>
          <a:noFill/>
        </p:spPr>
        <p:txBody>
          <a:bodyPr wrap="square" rtlCol="0">
            <a:spAutoFit/>
          </a:bodyPr>
          <a:lstStyle/>
          <a:p>
            <a:pPr algn="ctr"/>
            <a:r>
              <a:rPr lang="en-AU" sz="3200" b="1" i="1" dirty="0" smtClean="0">
                <a:solidFill>
                  <a:srgbClr val="002060"/>
                </a:solidFill>
                <a:latin typeface="Georgia" pitchFamily="18" charset="0"/>
              </a:rPr>
              <a:t>2016-17</a:t>
            </a:r>
          </a:p>
          <a:p>
            <a:pPr algn="ctr"/>
            <a:r>
              <a:rPr lang="en-AU" sz="3200" b="1" i="1" dirty="0" smtClean="0">
                <a:solidFill>
                  <a:srgbClr val="002060"/>
                </a:solidFill>
                <a:latin typeface="Georgia" pitchFamily="18" charset="0"/>
              </a:rPr>
              <a:t>Rotary Foundation’s Centennial Year</a:t>
            </a:r>
            <a:endParaRPr lang="en-AU" sz="3200" i="1" dirty="0">
              <a:solidFill>
                <a:srgbClr val="002060"/>
              </a:solidFill>
              <a:latin typeface="Georgia" pitchFamily="18" charset="0"/>
            </a:endParaRPr>
          </a:p>
        </p:txBody>
      </p:sp>
      <p:sp>
        <p:nvSpPr>
          <p:cNvPr id="8" name="TextBox 7"/>
          <p:cNvSpPr txBox="1"/>
          <p:nvPr/>
        </p:nvSpPr>
        <p:spPr>
          <a:xfrm>
            <a:off x="685800" y="1981200"/>
            <a:ext cx="8153400" cy="1015663"/>
          </a:xfrm>
          <a:prstGeom prst="rect">
            <a:avLst/>
          </a:prstGeom>
          <a:noFill/>
        </p:spPr>
        <p:txBody>
          <a:bodyPr wrap="square" rtlCol="0">
            <a:spAutoFit/>
          </a:bodyPr>
          <a:lstStyle/>
          <a:p>
            <a:pPr algn="ctr"/>
            <a:r>
              <a:rPr lang="en-AU" sz="3600" b="1" dirty="0" smtClean="0">
                <a:solidFill>
                  <a:srgbClr val="01B4E7"/>
                </a:solidFill>
                <a:latin typeface="Arial Narrow" pitchFamily="34" charset="0"/>
              </a:rPr>
              <a:t>100 years of ‘</a:t>
            </a:r>
            <a:r>
              <a:rPr lang="en-AU" sz="3600" b="1" i="1" dirty="0" smtClean="0">
                <a:solidFill>
                  <a:srgbClr val="01B4E7"/>
                </a:solidFill>
                <a:latin typeface="Arial Narrow" pitchFamily="34" charset="0"/>
              </a:rPr>
              <a:t>Doing Good in the World’!</a:t>
            </a:r>
          </a:p>
          <a:p>
            <a:endParaRPr lang="en-AU" dirty="0"/>
          </a:p>
        </p:txBody>
      </p:sp>
      <p:pic>
        <p:nvPicPr>
          <p:cNvPr id="9" name="Picture 2"/>
          <p:cNvPicPr>
            <a:picLocks noChangeAspect="1" noChangeArrowheads="1"/>
          </p:cNvPicPr>
          <p:nvPr/>
        </p:nvPicPr>
        <p:blipFill>
          <a:blip r:embed="rId3" cstate="screen"/>
          <a:srcRect/>
          <a:stretch>
            <a:fillRect/>
          </a:stretch>
        </p:blipFill>
        <p:spPr bwMode="auto">
          <a:xfrm>
            <a:off x="7860680" y="304800"/>
            <a:ext cx="940419" cy="838200"/>
          </a:xfrm>
          <a:prstGeom prst="rect">
            <a:avLst/>
          </a:prstGeom>
          <a:noFill/>
          <a:ln w="3175">
            <a:solidFill>
              <a:srgbClr val="000000"/>
            </a:solidFill>
            <a:miter lim="800000"/>
            <a:headEnd/>
            <a:tailEnd/>
          </a:ln>
        </p:spPr>
      </p:pic>
      <p:pic>
        <p:nvPicPr>
          <p:cNvPr id="11" name="Picture 4" descr="Image result for rotary theme logo 2017-18"/>
          <p:cNvPicPr>
            <a:picLocks noChangeAspect="1" noChangeArrowheads="1"/>
          </p:cNvPicPr>
          <p:nvPr/>
        </p:nvPicPr>
        <p:blipFill>
          <a:blip r:embed="rId4"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Foundation Centenary 4.32.mp4">
            <a:hlinkClick r:id="" action="ppaction://media"/>
          </p:cNvPr>
          <p:cNvPicPr>
            <a:picLocks noRot="1" noChangeAspect="1"/>
          </p:cNvPicPr>
          <p:nvPr>
            <a:videoFile r:link="rId1"/>
          </p:nvPr>
        </p:nvPicPr>
        <p:blipFill>
          <a:blip r:embed="rId3" cstate="screen"/>
          <a:stretch>
            <a:fillRect/>
          </a:stretch>
        </p:blipFill>
        <p:spPr>
          <a:xfrm>
            <a:off x="0" y="0"/>
            <a:ext cx="9144000" cy="6858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0600" y="914400"/>
            <a:ext cx="7162800" cy="5029200"/>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4" name="Rectangle 3"/>
          <p:cNvSpPr/>
          <p:nvPr/>
        </p:nvSpPr>
        <p:spPr>
          <a:xfrm>
            <a:off x="1295400" y="1219200"/>
            <a:ext cx="6553200" cy="4419600"/>
          </a:xfrm>
          <a:prstGeom prst="rect">
            <a:avLst/>
          </a:prstGeom>
          <a:solidFill>
            <a:srgbClr val="FFFF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 name="Rectangle 1"/>
          <p:cNvSpPr/>
          <p:nvPr/>
        </p:nvSpPr>
        <p:spPr>
          <a:xfrm>
            <a:off x="1676400" y="1981200"/>
            <a:ext cx="5715000" cy="3046988"/>
          </a:xfrm>
          <a:prstGeom prst="rect">
            <a:avLst/>
          </a:prstGeom>
        </p:spPr>
        <p:txBody>
          <a:bodyPr wrap="square">
            <a:spAutoFit/>
          </a:bodyPr>
          <a:lstStyle/>
          <a:p>
            <a:pPr marL="514350" indent="-514350" algn="ctr"/>
            <a:r>
              <a:rPr lang="en-AU" b="1" i="1" dirty="0" smtClean="0">
                <a:solidFill>
                  <a:srgbClr val="002060"/>
                </a:solidFill>
                <a:latin typeface="Georgia" pitchFamily="18" charset="0"/>
                <a:cs typeface="Arial" pitchFamily="34" charset="0"/>
              </a:rPr>
              <a:t>2</a:t>
            </a:r>
            <a:r>
              <a:rPr lang="en-AU" sz="3200" b="1" i="1" dirty="0" smtClean="0">
                <a:solidFill>
                  <a:srgbClr val="002060"/>
                </a:solidFill>
                <a:latin typeface="Georgia" pitchFamily="18" charset="0"/>
                <a:cs typeface="Arial" pitchFamily="34" charset="0"/>
              </a:rPr>
              <a:t>. Why the Foundation is so important  - how the Foundation has supported our clubs in the past 4 years with grants</a:t>
            </a:r>
            <a:endParaRPr lang="en-AU" b="1" i="1" dirty="0" smtClean="0">
              <a:solidFill>
                <a:srgbClr val="002060"/>
              </a:solidFill>
              <a:latin typeface="Georgia" pitchFamily="18" charset="0"/>
              <a:cs typeface="Arial" pitchFamily="34" charset="0"/>
            </a:endParaRPr>
          </a:p>
        </p:txBody>
      </p:sp>
      <p:pic>
        <p:nvPicPr>
          <p:cNvPr id="5" name="Picture 4" descr="Image result for rotary theme logo 2017-18"/>
          <p:cNvPicPr>
            <a:picLocks noChangeAspect="1" noChangeArrowheads="1"/>
          </p:cNvPicPr>
          <p:nvPr/>
        </p:nvPicPr>
        <p:blipFill>
          <a:blip r:embed="rId2"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www.medicalert.org.au/uploads/Pages/images/membershipcardimage2.jpg"/>
          <p:cNvPicPr>
            <a:picLocks noChangeAspect="1" noChangeArrowheads="1"/>
          </p:cNvPicPr>
          <p:nvPr/>
        </p:nvPicPr>
        <p:blipFill>
          <a:blip r:embed="rId2" cstate="screen"/>
          <a:srcRect/>
          <a:stretch>
            <a:fillRect/>
          </a:stretch>
        </p:blipFill>
        <p:spPr bwMode="auto">
          <a:xfrm>
            <a:off x="7239000" y="4191000"/>
            <a:ext cx="1600200" cy="2133600"/>
          </a:xfrm>
          <a:prstGeom prst="rect">
            <a:avLst/>
          </a:prstGeom>
          <a:ln>
            <a:noFill/>
          </a:ln>
          <a:effectLst>
            <a:outerShdw blurRad="292100" dist="139700" dir="2700000" algn="tl" rotWithShape="0">
              <a:srgbClr val="333333">
                <a:alpha val="65000"/>
              </a:srgbClr>
            </a:outerShdw>
          </a:effectLst>
        </p:spPr>
      </p:pic>
      <p:pic>
        <p:nvPicPr>
          <p:cNvPr id="1034" name="Picture 10" descr="http://nnimgt-a.akamaihd.net/transform/v1/resize/frm/silverstone-feed-data/c5cc2141-4992-425c-b145-361fc4c4bd0d.jpg/w1200_h678_fmax.jpg"/>
          <p:cNvPicPr>
            <a:picLocks noChangeAspect="1" noChangeArrowheads="1"/>
          </p:cNvPicPr>
          <p:nvPr/>
        </p:nvPicPr>
        <p:blipFill>
          <a:blip r:embed="rId3" cstate="screen"/>
          <a:srcRect/>
          <a:stretch>
            <a:fillRect/>
          </a:stretch>
        </p:blipFill>
        <p:spPr bwMode="auto">
          <a:xfrm>
            <a:off x="5410200" y="0"/>
            <a:ext cx="3352800" cy="2219921"/>
          </a:xfrm>
          <a:prstGeom prst="rect">
            <a:avLst/>
          </a:prstGeom>
          <a:ln>
            <a:noFill/>
          </a:ln>
          <a:effectLst>
            <a:outerShdw blurRad="292100" dist="139700" dir="2700000" algn="tl" rotWithShape="0">
              <a:srgbClr val="333333">
                <a:alpha val="65000"/>
              </a:srgbClr>
            </a:outerShdw>
          </a:effectLst>
        </p:spPr>
      </p:pic>
      <p:pic>
        <p:nvPicPr>
          <p:cNvPr id="1036" name="Picture 12" descr="http://www.nepalsunrise.com/images/Greenhouse-in-Nepal.jpg"/>
          <p:cNvPicPr>
            <a:picLocks noChangeAspect="1" noChangeArrowheads="1"/>
          </p:cNvPicPr>
          <p:nvPr/>
        </p:nvPicPr>
        <p:blipFill>
          <a:blip r:embed="rId4" cstate="screen"/>
          <a:srcRect/>
          <a:stretch>
            <a:fillRect/>
          </a:stretch>
        </p:blipFill>
        <p:spPr bwMode="auto">
          <a:xfrm>
            <a:off x="6515100" y="2286000"/>
            <a:ext cx="2628900" cy="1752600"/>
          </a:xfrm>
          <a:prstGeom prst="rect">
            <a:avLst/>
          </a:prstGeom>
          <a:ln>
            <a:noFill/>
          </a:ln>
          <a:effectLst>
            <a:outerShdw blurRad="292100" dist="139700" dir="2700000" algn="tl" rotWithShape="0">
              <a:srgbClr val="333333">
                <a:alpha val="65000"/>
              </a:srgbClr>
            </a:outerShdw>
          </a:effectLst>
        </p:spPr>
      </p:pic>
      <p:pic>
        <p:nvPicPr>
          <p:cNvPr id="1038" name="Picture 14" descr="http://www.nepalsunrise.com/images/nepal_2014_7.jpg"/>
          <p:cNvPicPr>
            <a:picLocks noChangeAspect="1" noChangeArrowheads="1"/>
          </p:cNvPicPr>
          <p:nvPr/>
        </p:nvPicPr>
        <p:blipFill>
          <a:blip r:embed="rId5" cstate="screen"/>
          <a:srcRect/>
          <a:stretch>
            <a:fillRect/>
          </a:stretch>
        </p:blipFill>
        <p:spPr bwMode="auto">
          <a:xfrm>
            <a:off x="3886200" y="2057400"/>
            <a:ext cx="2628900" cy="1752600"/>
          </a:xfrm>
          <a:prstGeom prst="rect">
            <a:avLst/>
          </a:prstGeom>
          <a:ln>
            <a:noFill/>
          </a:ln>
          <a:effectLst>
            <a:outerShdw blurRad="292100" dist="139700" dir="2700000" algn="tl" rotWithShape="0">
              <a:srgbClr val="333333">
                <a:alpha val="65000"/>
              </a:srgbClr>
            </a:outerShdw>
          </a:effectLst>
        </p:spPr>
      </p:pic>
      <p:pic>
        <p:nvPicPr>
          <p:cNvPr id="1040" name="Picture 16" descr="https://shelterboxaustralia.files.wordpress.com/2013/10/dsc01027.jpg?w=768"/>
          <p:cNvPicPr>
            <a:picLocks noChangeAspect="1" noChangeArrowheads="1"/>
          </p:cNvPicPr>
          <p:nvPr/>
        </p:nvPicPr>
        <p:blipFill>
          <a:blip r:embed="rId6" cstate="screen"/>
          <a:srcRect/>
          <a:stretch>
            <a:fillRect/>
          </a:stretch>
        </p:blipFill>
        <p:spPr bwMode="auto">
          <a:xfrm>
            <a:off x="0" y="228600"/>
            <a:ext cx="3429000" cy="2362200"/>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3429000" y="152400"/>
            <a:ext cx="2057400" cy="1815882"/>
          </a:xfrm>
          <a:prstGeom prst="rect">
            <a:avLst/>
          </a:prstGeom>
          <a:noFill/>
        </p:spPr>
        <p:txBody>
          <a:bodyPr wrap="square" rtlCol="0">
            <a:spAutoFit/>
          </a:bodyPr>
          <a:lstStyle/>
          <a:p>
            <a:pPr algn="ctr"/>
            <a:r>
              <a:rPr lang="en-AU" sz="2800" b="1" i="1" dirty="0" smtClean="0">
                <a:solidFill>
                  <a:srgbClr val="002060"/>
                </a:solidFill>
                <a:latin typeface="Georgia" pitchFamily="18" charset="0"/>
              </a:rPr>
              <a:t>D9650</a:t>
            </a:r>
          </a:p>
          <a:p>
            <a:pPr algn="ctr"/>
            <a:r>
              <a:rPr lang="en-AU" sz="2800" b="1" i="1" dirty="0" smtClean="0">
                <a:solidFill>
                  <a:srgbClr val="002060"/>
                </a:solidFill>
                <a:latin typeface="Georgia" pitchFamily="18" charset="0"/>
              </a:rPr>
              <a:t>District Grants</a:t>
            </a:r>
          </a:p>
          <a:p>
            <a:pPr algn="ctr"/>
            <a:r>
              <a:rPr lang="en-AU" sz="2800" b="1" i="1" dirty="0" smtClean="0">
                <a:solidFill>
                  <a:srgbClr val="002060"/>
                </a:solidFill>
                <a:latin typeface="Georgia" pitchFamily="18" charset="0"/>
              </a:rPr>
              <a:t>2013-17</a:t>
            </a:r>
            <a:endParaRPr lang="en-AU" sz="2800" b="1" i="1" dirty="0">
              <a:solidFill>
                <a:srgbClr val="002060"/>
              </a:solidFill>
              <a:latin typeface="Georgia" pitchFamily="18" charset="0"/>
            </a:endParaRPr>
          </a:p>
        </p:txBody>
      </p:sp>
      <p:pic>
        <p:nvPicPr>
          <p:cNvPr id="10" name="Picture 2"/>
          <p:cNvPicPr>
            <a:picLocks noChangeAspect="1" noChangeArrowheads="1"/>
          </p:cNvPicPr>
          <p:nvPr/>
        </p:nvPicPr>
        <p:blipFill>
          <a:blip r:embed="rId7" cstate="screen"/>
          <a:srcRect/>
          <a:stretch>
            <a:fillRect/>
          </a:stretch>
        </p:blipFill>
        <p:spPr bwMode="auto">
          <a:xfrm>
            <a:off x="8203581" y="228600"/>
            <a:ext cx="940419" cy="838200"/>
          </a:xfrm>
          <a:prstGeom prst="rect">
            <a:avLst/>
          </a:prstGeom>
          <a:noFill/>
          <a:ln w="3175">
            <a:solidFill>
              <a:srgbClr val="000000"/>
            </a:solidFill>
            <a:miter lim="800000"/>
            <a:headEnd/>
            <a:tailEnd/>
          </a:ln>
        </p:spPr>
      </p:pic>
      <p:pic>
        <p:nvPicPr>
          <p:cNvPr id="12" name="Picture 11" descr="http://nnimgt-a.akamaihd.net/transform/v1/crop/frm/storypad-AwqPiia2uZwqnFib7Qkgcg/e839b6cd-3f6c-49c9-9f78-42c81db4e943.JPG/r0_147_6000_3534_w1200_h678_fmax.jpg"/>
          <p:cNvPicPr>
            <a:picLocks noChangeAspect="1" noChangeArrowheads="1"/>
          </p:cNvPicPr>
          <p:nvPr/>
        </p:nvPicPr>
        <p:blipFill>
          <a:blip r:embed="rId8" cstate="screen"/>
          <a:srcRect/>
          <a:stretch>
            <a:fillRect/>
          </a:stretch>
        </p:blipFill>
        <p:spPr bwMode="auto">
          <a:xfrm>
            <a:off x="533400" y="3581400"/>
            <a:ext cx="5181600" cy="2630958"/>
          </a:xfrm>
          <a:prstGeom prst="rect">
            <a:avLst/>
          </a:prstGeom>
          <a:ln>
            <a:noFill/>
          </a:ln>
          <a:effectLst>
            <a:outerShdw blurRad="292100" dist="139700" dir="2700000" algn="tl" rotWithShape="0">
              <a:srgbClr val="333333">
                <a:alpha val="65000"/>
              </a:srgbClr>
            </a:outerShdw>
          </a:effectLst>
        </p:spPr>
      </p:pic>
      <p:pic>
        <p:nvPicPr>
          <p:cNvPr id="13" name="Picture 4" descr="Image result for rotary theme logo 2017-18"/>
          <p:cNvPicPr>
            <a:picLocks noChangeAspect="1" noChangeArrowheads="1"/>
          </p:cNvPicPr>
          <p:nvPr/>
        </p:nvPicPr>
        <p:blipFill>
          <a:blip r:embed="rId9" cstate="screen"/>
          <a:srcRect/>
          <a:stretch>
            <a:fillRect/>
          </a:stretch>
        </p:blipFill>
        <p:spPr bwMode="auto">
          <a:xfrm>
            <a:off x="228600" y="6248400"/>
            <a:ext cx="2057400" cy="42319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40"/>
                                        </p:tgtEl>
                                        <p:attrNameLst>
                                          <p:attrName>style.visibility</p:attrName>
                                        </p:attrNameLst>
                                      </p:cBhvr>
                                      <p:to>
                                        <p:strVal val="visible"/>
                                      </p:to>
                                    </p:set>
                                    <p:animEffect transition="in" filter="fade">
                                      <p:cBhvr>
                                        <p:cTn id="7" dur="500"/>
                                        <p:tgtEl>
                                          <p:spTgt spid="10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4"/>
                                        </p:tgtEl>
                                        <p:attrNameLst>
                                          <p:attrName>style.visibility</p:attrName>
                                        </p:attrNameLst>
                                      </p:cBhvr>
                                      <p:to>
                                        <p:strVal val="visible"/>
                                      </p:to>
                                    </p:set>
                                    <p:animEffect transition="in" filter="fade">
                                      <p:cBhvr>
                                        <p:cTn id="12" dur="500"/>
                                        <p:tgtEl>
                                          <p:spTgt spid="1034"/>
                                        </p:tgtEl>
                                      </p:cBhvr>
                                    </p:animEffect>
                                  </p:childTnLst>
                                </p:cTn>
                              </p:par>
                              <p:par>
                                <p:cTn id="13" presetID="10" presetClass="entr" presetSubtype="0" fill="hold" nodeType="withEffect">
                                  <p:stCondLst>
                                    <p:cond delay="0"/>
                                  </p:stCondLst>
                                  <p:childTnLst>
                                    <p:set>
                                      <p:cBhvr>
                                        <p:cTn id="14" dur="1" fill="hold">
                                          <p:stCondLst>
                                            <p:cond delay="0"/>
                                          </p:stCondLst>
                                        </p:cTn>
                                        <p:tgtEl>
                                          <p:spTgt spid="1038"/>
                                        </p:tgtEl>
                                        <p:attrNameLst>
                                          <p:attrName>style.visibility</p:attrName>
                                        </p:attrNameLst>
                                      </p:cBhvr>
                                      <p:to>
                                        <p:strVal val="visible"/>
                                      </p:to>
                                    </p:set>
                                    <p:animEffect transition="in" filter="fade">
                                      <p:cBhvr>
                                        <p:cTn id="15" dur="500"/>
                                        <p:tgtEl>
                                          <p:spTgt spid="1038"/>
                                        </p:tgtEl>
                                      </p:cBhvr>
                                    </p:animEffect>
                                  </p:childTnLst>
                                </p:cTn>
                              </p:par>
                              <p:par>
                                <p:cTn id="16" presetID="10" presetClass="entr" presetSubtype="0" fill="hold" nodeType="withEffect">
                                  <p:stCondLst>
                                    <p:cond delay="0"/>
                                  </p:stCondLst>
                                  <p:childTnLst>
                                    <p:set>
                                      <p:cBhvr>
                                        <p:cTn id="17" dur="1" fill="hold">
                                          <p:stCondLst>
                                            <p:cond delay="0"/>
                                          </p:stCondLst>
                                        </p:cTn>
                                        <p:tgtEl>
                                          <p:spTgt spid="1036"/>
                                        </p:tgtEl>
                                        <p:attrNameLst>
                                          <p:attrName>style.visibility</p:attrName>
                                        </p:attrNameLst>
                                      </p:cBhvr>
                                      <p:to>
                                        <p:strVal val="visible"/>
                                      </p:to>
                                    </p:set>
                                    <p:animEffect transition="in" filter="fade">
                                      <p:cBhvr>
                                        <p:cTn id="18" dur="500"/>
                                        <p:tgtEl>
                                          <p:spTgt spid="103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30"/>
                                        </p:tgtEl>
                                        <p:attrNameLst>
                                          <p:attrName>style.visibility</p:attrName>
                                        </p:attrNameLst>
                                      </p:cBhvr>
                                      <p:to>
                                        <p:strVal val="visible"/>
                                      </p:to>
                                    </p:set>
                                    <p:animEffect transition="in" filter="fade">
                                      <p:cBhvr>
                                        <p:cTn id="28"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email"/>
          <a:srcRect/>
          <a:stretch>
            <a:fillRect/>
          </a:stretch>
        </p:blipFill>
        <p:spPr bwMode="auto">
          <a:xfrm>
            <a:off x="7860680" y="304800"/>
            <a:ext cx="940419" cy="838200"/>
          </a:xfrm>
          <a:prstGeom prst="rect">
            <a:avLst/>
          </a:prstGeom>
          <a:noFill/>
          <a:ln w="3175">
            <a:solidFill>
              <a:srgbClr val="000000"/>
            </a:solidFill>
            <a:miter lim="800000"/>
            <a:headEnd/>
            <a:tailEnd/>
          </a:ln>
        </p:spPr>
      </p:pic>
      <p:sp>
        <p:nvSpPr>
          <p:cNvPr id="7" name="TextBox 6"/>
          <p:cNvSpPr txBox="1"/>
          <p:nvPr/>
        </p:nvSpPr>
        <p:spPr>
          <a:xfrm>
            <a:off x="4495800" y="304800"/>
            <a:ext cx="3048000" cy="954107"/>
          </a:xfrm>
          <a:prstGeom prst="rect">
            <a:avLst/>
          </a:prstGeom>
          <a:noFill/>
        </p:spPr>
        <p:txBody>
          <a:bodyPr wrap="square" rtlCol="0">
            <a:spAutoFit/>
          </a:bodyPr>
          <a:lstStyle/>
          <a:p>
            <a:r>
              <a:rPr lang="en-AU" sz="2800" b="1" i="1" dirty="0" smtClean="0">
                <a:solidFill>
                  <a:srgbClr val="002060"/>
                </a:solidFill>
                <a:latin typeface="Georgia" pitchFamily="18" charset="0"/>
              </a:rPr>
              <a:t>D9650</a:t>
            </a:r>
          </a:p>
          <a:p>
            <a:r>
              <a:rPr lang="en-AU" sz="2800" b="1" i="1" dirty="0" smtClean="0">
                <a:solidFill>
                  <a:srgbClr val="002060"/>
                </a:solidFill>
                <a:latin typeface="Georgia" pitchFamily="18" charset="0"/>
              </a:rPr>
              <a:t>District Grants</a:t>
            </a:r>
            <a:endParaRPr lang="en-AU" sz="2800" b="1" i="1" dirty="0">
              <a:solidFill>
                <a:srgbClr val="002060"/>
              </a:solidFill>
              <a:latin typeface="Georgia" pitchFamily="18" charset="0"/>
            </a:endParaRPr>
          </a:p>
        </p:txBody>
      </p:sp>
      <p:pic>
        <p:nvPicPr>
          <p:cNvPr id="25602" name="Picture 2" descr="http://3.bp.blogspot.com/-JJWCCcvBsSM/UOgj8c-aFsI/AAAAAAAACe0/hU28fA58q7c/s1600/DSC_0069.jpg"/>
          <p:cNvPicPr>
            <a:picLocks noChangeAspect="1" noChangeArrowheads="1"/>
          </p:cNvPicPr>
          <p:nvPr/>
        </p:nvPicPr>
        <p:blipFill>
          <a:blip r:embed="rId3" cstate="email"/>
          <a:srcRect/>
          <a:stretch>
            <a:fillRect/>
          </a:stretch>
        </p:blipFill>
        <p:spPr bwMode="auto">
          <a:xfrm>
            <a:off x="381001" y="304800"/>
            <a:ext cx="3505200" cy="2327063"/>
          </a:xfrm>
          <a:prstGeom prst="rect">
            <a:avLst/>
          </a:prstGeom>
          <a:noFill/>
        </p:spPr>
      </p:pic>
      <p:pic>
        <p:nvPicPr>
          <p:cNvPr id="17410" name="Picture 2" descr="E:\PHOTOS\2014\CHANGEOVER 2014\Young people beginning work on the mural for the Bakery Park.JPG"/>
          <p:cNvPicPr>
            <a:picLocks noChangeAspect="1" noChangeArrowheads="1"/>
          </p:cNvPicPr>
          <p:nvPr/>
        </p:nvPicPr>
        <p:blipFill>
          <a:blip r:embed="rId4" cstate="email"/>
          <a:srcRect/>
          <a:stretch>
            <a:fillRect/>
          </a:stretch>
        </p:blipFill>
        <p:spPr bwMode="auto">
          <a:xfrm>
            <a:off x="3733800" y="1752600"/>
            <a:ext cx="2133600" cy="1600200"/>
          </a:xfrm>
          <a:prstGeom prst="rect">
            <a:avLst/>
          </a:prstGeom>
          <a:ln>
            <a:noFill/>
          </a:ln>
          <a:effectLst>
            <a:outerShdw blurRad="292100" dist="139700" dir="2700000" algn="tl" rotWithShape="0">
              <a:srgbClr val="333333">
                <a:alpha val="65000"/>
              </a:srgbClr>
            </a:outerShdw>
          </a:effectLst>
        </p:spPr>
      </p:pic>
      <p:pic>
        <p:nvPicPr>
          <p:cNvPr id="8" name="Picture 7" descr="Rotarians and artist Paris Norton (third from the right) with the newly erected mural.JPG"/>
          <p:cNvPicPr>
            <a:picLocks noChangeAspect="1"/>
          </p:cNvPicPr>
          <p:nvPr/>
        </p:nvPicPr>
        <p:blipFill>
          <a:blip r:embed="rId5" cstate="email">
            <a:lum contrast="10000"/>
          </a:blip>
          <a:stretch>
            <a:fillRect/>
          </a:stretch>
        </p:blipFill>
        <p:spPr>
          <a:xfrm>
            <a:off x="5867400" y="1295400"/>
            <a:ext cx="3048000" cy="2286000"/>
          </a:xfrm>
          <a:prstGeom prst="rect">
            <a:avLst/>
          </a:prstGeom>
          <a:ln>
            <a:noFill/>
          </a:ln>
          <a:effectLst>
            <a:outerShdw blurRad="292100" dist="139700" dir="2700000" algn="tl" rotWithShape="0">
              <a:srgbClr val="333333">
                <a:alpha val="65000"/>
              </a:srgbClr>
            </a:outerShdw>
          </a:effectLst>
        </p:spPr>
      </p:pic>
      <p:pic>
        <p:nvPicPr>
          <p:cNvPr id="9" name="Picture 4" descr="http://clubrunner.blob.core.windows.net/00000050069/Images/T1617EN_LockupR_PMS-C.png"/>
          <p:cNvPicPr>
            <a:picLocks noChangeAspect="1" noChangeArrowheads="1"/>
          </p:cNvPicPr>
          <p:nvPr/>
        </p:nvPicPr>
        <p:blipFill>
          <a:blip r:embed="rId6" cstate="email"/>
          <a:srcRect/>
          <a:stretch>
            <a:fillRect/>
          </a:stretch>
        </p:blipFill>
        <p:spPr bwMode="auto">
          <a:xfrm>
            <a:off x="304800" y="6324600"/>
            <a:ext cx="2006329" cy="381000"/>
          </a:xfrm>
          <a:prstGeom prst="rect">
            <a:avLst/>
          </a:prstGeom>
          <a:noFill/>
        </p:spPr>
      </p:pic>
      <p:pic>
        <p:nvPicPr>
          <p:cNvPr id="10" name="Picture 8" descr="http://waterlandblog.com/wp-content/uploads/2016/02/insidenewfreezer.jpg"/>
          <p:cNvPicPr>
            <a:picLocks noChangeAspect="1" noChangeArrowheads="1"/>
          </p:cNvPicPr>
          <p:nvPr/>
        </p:nvPicPr>
        <p:blipFill>
          <a:blip r:embed="rId7" cstate="email"/>
          <a:srcRect/>
          <a:stretch>
            <a:fillRect/>
          </a:stretch>
        </p:blipFill>
        <p:spPr bwMode="auto">
          <a:xfrm>
            <a:off x="685800" y="2743200"/>
            <a:ext cx="1771649" cy="2362200"/>
          </a:xfrm>
          <a:prstGeom prst="rect">
            <a:avLst/>
          </a:prstGeom>
          <a:ln>
            <a:noFill/>
          </a:ln>
          <a:effectLst>
            <a:outerShdw blurRad="292100" dist="139700" dir="2700000" algn="tl" rotWithShape="0">
              <a:srgbClr val="333333">
                <a:alpha val="65000"/>
              </a:srgbClr>
            </a:outerShdw>
          </a:effectLst>
        </p:spPr>
      </p:pic>
      <p:pic>
        <p:nvPicPr>
          <p:cNvPr id="13" name="Picture 6" descr="https://www.situate.org.au/wp-content/uploads/2013/08/Martin-Abbottx400-330x330.jpg"/>
          <p:cNvPicPr>
            <a:picLocks noChangeAspect="1" noChangeArrowheads="1"/>
          </p:cNvPicPr>
          <p:nvPr/>
        </p:nvPicPr>
        <p:blipFill>
          <a:blip r:embed="rId8" cstate="email"/>
          <a:srcRect/>
          <a:stretch>
            <a:fillRect/>
          </a:stretch>
        </p:blipFill>
        <p:spPr bwMode="auto">
          <a:xfrm>
            <a:off x="4419600" y="4724400"/>
            <a:ext cx="1631092" cy="1828801"/>
          </a:xfrm>
          <a:prstGeom prst="rect">
            <a:avLst/>
          </a:prstGeom>
          <a:ln>
            <a:noFill/>
          </a:ln>
          <a:effectLst>
            <a:outerShdw blurRad="292100" dist="139700" dir="2700000" algn="tl" rotWithShape="0">
              <a:srgbClr val="333333">
                <a:alpha val="65000"/>
              </a:srgbClr>
            </a:outerShdw>
          </a:effectLst>
        </p:spPr>
      </p:pic>
      <p:pic>
        <p:nvPicPr>
          <p:cNvPr id="11" name="Picture 4" descr="http://www.coonabarabranhigh.com/news/images/W_jack_000.jpg"/>
          <p:cNvPicPr>
            <a:picLocks noChangeAspect="1" noChangeArrowheads="1"/>
          </p:cNvPicPr>
          <p:nvPr/>
        </p:nvPicPr>
        <p:blipFill>
          <a:blip r:embed="rId9" cstate="email"/>
          <a:srcRect/>
          <a:stretch>
            <a:fillRect/>
          </a:stretch>
        </p:blipFill>
        <p:spPr bwMode="auto">
          <a:xfrm>
            <a:off x="5715000" y="3657600"/>
            <a:ext cx="1804313" cy="2438400"/>
          </a:xfrm>
          <a:prstGeom prst="rect">
            <a:avLst/>
          </a:prstGeom>
          <a:ln>
            <a:noFill/>
          </a:ln>
          <a:effectLst>
            <a:outerShdw blurRad="292100" dist="139700" dir="2700000" algn="tl" rotWithShape="0">
              <a:srgbClr val="333333">
                <a:alpha val="65000"/>
              </a:srgbClr>
            </a:outerShdw>
          </a:effectLst>
        </p:spPr>
      </p:pic>
      <p:pic>
        <p:nvPicPr>
          <p:cNvPr id="12" name="Picture 2" descr="https://lh3.googleusercontent.com/bosSQ0A-RHdMJskLiy6SQHOlAbtI9hKIKrok4otoBQhjCJDGfcW2HrNALnHMiCaMklg"/>
          <p:cNvPicPr>
            <a:picLocks noChangeAspect="1" noChangeArrowheads="1"/>
          </p:cNvPicPr>
          <p:nvPr/>
        </p:nvPicPr>
        <p:blipFill>
          <a:blip r:embed="rId10" cstate="email"/>
          <a:srcRect/>
          <a:stretch>
            <a:fillRect/>
          </a:stretch>
        </p:blipFill>
        <p:spPr bwMode="auto">
          <a:xfrm>
            <a:off x="7391400" y="4114354"/>
            <a:ext cx="1527275" cy="2286447"/>
          </a:xfrm>
          <a:prstGeom prst="rect">
            <a:avLst/>
          </a:prstGeom>
          <a:ln>
            <a:noFill/>
          </a:ln>
          <a:effectLst>
            <a:outerShdw blurRad="292100" dist="139700" dir="2700000" algn="tl" rotWithShape="0">
              <a:srgbClr val="333333">
                <a:alpha val="65000"/>
              </a:srgbClr>
            </a:outerShdw>
          </a:effectLst>
        </p:spPr>
      </p:pic>
      <p:pic>
        <p:nvPicPr>
          <p:cNvPr id="14" name="Picture 4" descr="Image result for rotary theme logo 2017-18"/>
          <p:cNvPicPr>
            <a:picLocks noChangeAspect="1" noChangeArrowheads="1"/>
          </p:cNvPicPr>
          <p:nvPr/>
        </p:nvPicPr>
        <p:blipFill>
          <a:blip r:embed="rId11" cstate="email"/>
          <a:srcRect/>
          <a:stretch>
            <a:fillRect/>
          </a:stretch>
        </p:blipFill>
        <p:spPr bwMode="auto">
          <a:xfrm>
            <a:off x="228600" y="6248400"/>
            <a:ext cx="2057400" cy="423191"/>
          </a:xfrm>
          <a:prstGeom prst="rect">
            <a:avLst/>
          </a:prstGeom>
          <a:noFill/>
        </p:spPr>
      </p:pic>
      <p:sp>
        <p:nvSpPr>
          <p:cNvPr id="16" name="TextBox 15"/>
          <p:cNvSpPr txBox="1"/>
          <p:nvPr/>
        </p:nvSpPr>
        <p:spPr>
          <a:xfrm>
            <a:off x="1752600" y="5181601"/>
            <a:ext cx="2514600" cy="954107"/>
          </a:xfrm>
          <a:prstGeom prst="rect">
            <a:avLst/>
          </a:prstGeom>
          <a:solidFill>
            <a:srgbClr val="FFFF66"/>
          </a:solidFill>
          <a:ln>
            <a:solidFill>
              <a:schemeClr val="tx2">
                <a:lumMod val="50000"/>
              </a:schemeClr>
            </a:solidFill>
          </a:ln>
        </p:spPr>
        <p:txBody>
          <a:bodyPr wrap="square" rtlCol="0">
            <a:spAutoFit/>
          </a:bodyPr>
          <a:lstStyle/>
          <a:p>
            <a:pPr algn="r"/>
            <a:r>
              <a:rPr lang="en-AU" sz="2800" b="1" i="1" dirty="0" smtClean="0">
                <a:solidFill>
                  <a:srgbClr val="002060"/>
                </a:solidFill>
                <a:latin typeface="Georgia" pitchFamily="18" charset="0"/>
              </a:rPr>
              <a:t>AU$185,000 to 42 clubs</a:t>
            </a: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fade">
                                      <p:cBhvr>
                                        <p:cTn id="12" dur="500"/>
                                        <p:tgtEl>
                                          <p:spTgt spid="17410"/>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descr="C:\Users\Ken\Desktop\Kirabati\10370972_1091119594243313_9111803171473897573_n.jpg"/>
          <p:cNvPicPr>
            <a:picLocks noChangeAspect="1" noChangeArrowheads="1"/>
          </p:cNvPicPr>
          <p:nvPr/>
        </p:nvPicPr>
        <p:blipFill>
          <a:blip r:embed="rId2" cstate="screen"/>
          <a:srcRect/>
          <a:stretch>
            <a:fillRect/>
          </a:stretch>
        </p:blipFill>
        <p:spPr bwMode="auto">
          <a:xfrm>
            <a:off x="533400" y="0"/>
            <a:ext cx="3505200" cy="2218135"/>
          </a:xfrm>
          <a:prstGeom prst="rect">
            <a:avLst/>
          </a:prstGeom>
          <a:ln>
            <a:noFill/>
          </a:ln>
          <a:effectLst>
            <a:outerShdw blurRad="292100" dist="139700" dir="2700000" algn="tl" rotWithShape="0">
              <a:srgbClr val="333333">
                <a:alpha val="65000"/>
              </a:srgbClr>
            </a:outerShdw>
          </a:effectLst>
        </p:spPr>
      </p:pic>
      <p:pic>
        <p:nvPicPr>
          <p:cNvPr id="16386" name="Picture 2" descr="C:\Users\Ken\Desktop\Kirabati\12718342_1091119407576665_8067137686211182604_n.jpg"/>
          <p:cNvPicPr>
            <a:picLocks noChangeAspect="1" noChangeArrowheads="1"/>
          </p:cNvPicPr>
          <p:nvPr/>
        </p:nvPicPr>
        <p:blipFill>
          <a:blip r:embed="rId3" cstate="screen"/>
          <a:srcRect/>
          <a:stretch>
            <a:fillRect/>
          </a:stretch>
        </p:blipFill>
        <p:spPr bwMode="auto">
          <a:xfrm>
            <a:off x="4419600" y="152400"/>
            <a:ext cx="3759200" cy="2819400"/>
          </a:xfrm>
          <a:prstGeom prst="rect">
            <a:avLst/>
          </a:prstGeom>
          <a:ln>
            <a:noFill/>
          </a:ln>
          <a:effectLst>
            <a:outerShdw blurRad="292100" dist="139700" dir="2700000" algn="tl" rotWithShape="0">
              <a:srgbClr val="333333">
                <a:alpha val="65000"/>
              </a:srgbClr>
            </a:outerShdw>
          </a:effectLst>
        </p:spPr>
      </p:pic>
      <p:pic>
        <p:nvPicPr>
          <p:cNvPr id="16388" name="Picture 4" descr="C:\Users\Ken\Desktop\Kirabati\12744716_1091334767555129_4272493305741677489_n.jpg"/>
          <p:cNvPicPr>
            <a:picLocks noChangeAspect="1" noChangeArrowheads="1"/>
          </p:cNvPicPr>
          <p:nvPr/>
        </p:nvPicPr>
        <p:blipFill>
          <a:blip r:embed="rId4" cstate="screen"/>
          <a:srcRect/>
          <a:stretch>
            <a:fillRect/>
          </a:stretch>
        </p:blipFill>
        <p:spPr bwMode="auto">
          <a:xfrm>
            <a:off x="5080000" y="3581400"/>
            <a:ext cx="4064000" cy="304800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152400" y="2979003"/>
            <a:ext cx="5257800" cy="830997"/>
          </a:xfrm>
          <a:prstGeom prst="rect">
            <a:avLst/>
          </a:prstGeom>
          <a:noFill/>
        </p:spPr>
        <p:txBody>
          <a:bodyPr wrap="square" rtlCol="0">
            <a:spAutoFit/>
          </a:bodyPr>
          <a:lstStyle/>
          <a:p>
            <a:r>
              <a:rPr lang="en-AU" b="1" i="1" dirty="0" smtClean="0">
                <a:solidFill>
                  <a:srgbClr val="002060"/>
                </a:solidFill>
                <a:latin typeface="Georgia" pitchFamily="18" charset="0"/>
              </a:rPr>
              <a:t>Coffs Harbour RC  -  </a:t>
            </a:r>
            <a:r>
              <a:rPr lang="en-AU" b="1" i="1" dirty="0" err="1" smtClean="0">
                <a:solidFill>
                  <a:srgbClr val="002060"/>
                </a:solidFill>
                <a:latin typeface="Georgia" pitchFamily="18" charset="0"/>
              </a:rPr>
              <a:t>Kirabati</a:t>
            </a:r>
            <a:r>
              <a:rPr lang="en-AU" b="1" i="1" dirty="0" smtClean="0">
                <a:solidFill>
                  <a:srgbClr val="002060"/>
                </a:solidFill>
                <a:latin typeface="Georgia" pitchFamily="18" charset="0"/>
              </a:rPr>
              <a:t> Water purification devices</a:t>
            </a:r>
            <a:endParaRPr lang="en-AU" b="1" i="1" dirty="0">
              <a:solidFill>
                <a:srgbClr val="002060"/>
              </a:solidFill>
              <a:latin typeface="Georgia" pitchFamily="18" charset="0"/>
            </a:endParaRPr>
          </a:p>
        </p:txBody>
      </p:sp>
      <p:sp>
        <p:nvSpPr>
          <p:cNvPr id="8" name="TextBox 7"/>
          <p:cNvSpPr txBox="1"/>
          <p:nvPr/>
        </p:nvSpPr>
        <p:spPr>
          <a:xfrm>
            <a:off x="228600" y="2438400"/>
            <a:ext cx="4191000" cy="523220"/>
          </a:xfrm>
          <a:prstGeom prst="rect">
            <a:avLst/>
          </a:prstGeom>
          <a:noFill/>
        </p:spPr>
        <p:txBody>
          <a:bodyPr wrap="square" rtlCol="0">
            <a:spAutoFit/>
          </a:bodyPr>
          <a:lstStyle/>
          <a:p>
            <a:r>
              <a:rPr lang="en-AU" sz="2800" b="1" i="1" dirty="0" smtClean="0">
                <a:solidFill>
                  <a:srgbClr val="002060"/>
                </a:solidFill>
                <a:latin typeface="Georgia" pitchFamily="18" charset="0"/>
              </a:rPr>
              <a:t>D9650 Global Grants</a:t>
            </a:r>
            <a:endParaRPr lang="en-AU" sz="2800" b="1" i="1" dirty="0">
              <a:solidFill>
                <a:srgbClr val="002060"/>
              </a:solidFill>
              <a:latin typeface="Georgia" pitchFamily="18" charset="0"/>
            </a:endParaRPr>
          </a:p>
        </p:txBody>
      </p:sp>
      <p:pic>
        <p:nvPicPr>
          <p:cNvPr id="2" name="Picture 2"/>
          <p:cNvPicPr>
            <a:picLocks noChangeAspect="1" noChangeArrowheads="1"/>
          </p:cNvPicPr>
          <p:nvPr/>
        </p:nvPicPr>
        <p:blipFill>
          <a:blip r:embed="rId5" cstate="screen"/>
          <a:srcRect/>
          <a:stretch>
            <a:fillRect/>
          </a:stretch>
        </p:blipFill>
        <p:spPr bwMode="auto">
          <a:xfrm>
            <a:off x="7860680" y="304800"/>
            <a:ext cx="940419" cy="838200"/>
          </a:xfrm>
          <a:prstGeom prst="rect">
            <a:avLst/>
          </a:prstGeom>
          <a:noFill/>
          <a:ln w="3175">
            <a:solidFill>
              <a:srgbClr val="000000"/>
            </a:solidFill>
            <a:miter lim="800000"/>
            <a:headEnd/>
            <a:tailEnd/>
          </a:ln>
        </p:spPr>
      </p:pic>
      <p:pic>
        <p:nvPicPr>
          <p:cNvPr id="9" name="Picture 4" descr="Image result for rotary theme logo 2017-18"/>
          <p:cNvPicPr>
            <a:picLocks noChangeAspect="1" noChangeArrowheads="1"/>
          </p:cNvPicPr>
          <p:nvPr/>
        </p:nvPicPr>
        <p:blipFill>
          <a:blip r:embed="rId6" cstate="screen"/>
          <a:srcRect/>
          <a:stretch>
            <a:fillRect/>
          </a:stretch>
        </p:blipFill>
        <p:spPr bwMode="auto">
          <a:xfrm>
            <a:off x="228600" y="6172200"/>
            <a:ext cx="2057400" cy="423191"/>
          </a:xfrm>
          <a:prstGeom prst="rect">
            <a:avLst/>
          </a:prstGeom>
          <a:noFill/>
        </p:spPr>
      </p:pic>
      <p:pic>
        <p:nvPicPr>
          <p:cNvPr id="16387" name="Picture 3" descr="C:\Users\Ken\Desktop\Kirabati\12729345_1091119297576676_881298806973138268_n.jpg"/>
          <p:cNvPicPr>
            <a:picLocks noChangeAspect="1" noChangeArrowheads="1"/>
          </p:cNvPicPr>
          <p:nvPr/>
        </p:nvPicPr>
        <p:blipFill>
          <a:blip r:embed="rId7" cstate="screen"/>
          <a:srcRect/>
          <a:stretch>
            <a:fillRect/>
          </a:stretch>
        </p:blipFill>
        <p:spPr bwMode="auto">
          <a:xfrm>
            <a:off x="609600" y="3962400"/>
            <a:ext cx="3657600" cy="27432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5"/>
                                        </p:tgtEl>
                                        <p:attrNameLst>
                                          <p:attrName>style.visibility</p:attrName>
                                        </p:attrNameLst>
                                      </p:cBhvr>
                                      <p:to>
                                        <p:strVal val="visible"/>
                                      </p:to>
                                    </p:set>
                                    <p:animEffect transition="in" filter="fade">
                                      <p:cBhvr>
                                        <p:cTn id="12" dur="500"/>
                                        <p:tgtEl>
                                          <p:spTgt spid="16385"/>
                                        </p:tgtEl>
                                      </p:cBhvr>
                                    </p:animEffect>
                                  </p:childTnLst>
                                </p:cTn>
                              </p:par>
                              <p:par>
                                <p:cTn id="13" presetID="10" presetClass="entr" presetSubtype="0" fill="hold" nodeType="withEffect">
                                  <p:stCondLst>
                                    <p:cond delay="0"/>
                                  </p:stCondLst>
                                  <p:childTnLst>
                                    <p:set>
                                      <p:cBhvr>
                                        <p:cTn id="14" dur="1" fill="hold">
                                          <p:stCondLst>
                                            <p:cond delay="0"/>
                                          </p:stCondLst>
                                        </p:cTn>
                                        <p:tgtEl>
                                          <p:spTgt spid="16386"/>
                                        </p:tgtEl>
                                        <p:attrNameLst>
                                          <p:attrName>style.visibility</p:attrName>
                                        </p:attrNameLst>
                                      </p:cBhvr>
                                      <p:to>
                                        <p:strVal val="visible"/>
                                      </p:to>
                                    </p:set>
                                    <p:animEffect transition="in" filter="fade">
                                      <p:cBhvr>
                                        <p:cTn id="15" dur="500"/>
                                        <p:tgtEl>
                                          <p:spTgt spid="16386"/>
                                        </p:tgtEl>
                                      </p:cBhvr>
                                    </p:animEffect>
                                  </p:childTnLst>
                                </p:cTn>
                              </p:par>
                              <p:par>
                                <p:cTn id="16" presetID="10" presetClass="entr" presetSubtype="0" fill="hold" nodeType="withEffect">
                                  <p:stCondLst>
                                    <p:cond delay="0"/>
                                  </p:stCondLst>
                                  <p:childTnLst>
                                    <p:set>
                                      <p:cBhvr>
                                        <p:cTn id="17" dur="1" fill="hold">
                                          <p:stCondLst>
                                            <p:cond delay="0"/>
                                          </p:stCondLst>
                                        </p:cTn>
                                        <p:tgtEl>
                                          <p:spTgt spid="16388"/>
                                        </p:tgtEl>
                                        <p:attrNameLst>
                                          <p:attrName>style.visibility</p:attrName>
                                        </p:attrNameLst>
                                      </p:cBhvr>
                                      <p:to>
                                        <p:strVal val="visible"/>
                                      </p:to>
                                    </p:set>
                                    <p:animEffect transition="in" filter="fade">
                                      <p:cBhvr>
                                        <p:cTn id="18" dur="500"/>
                                        <p:tgtEl>
                                          <p:spTgt spid="16388"/>
                                        </p:tgtEl>
                                      </p:cBhvr>
                                    </p:animEffect>
                                  </p:childTnLst>
                                </p:cTn>
                              </p:par>
                              <p:par>
                                <p:cTn id="19" presetID="10" presetClass="entr" presetSubtype="0" fill="hold" nodeType="withEffect">
                                  <p:stCondLst>
                                    <p:cond delay="0"/>
                                  </p:stCondLst>
                                  <p:childTnLst>
                                    <p:set>
                                      <p:cBhvr>
                                        <p:cTn id="20" dur="1" fill="hold">
                                          <p:stCondLst>
                                            <p:cond delay="0"/>
                                          </p:stCondLst>
                                        </p:cTn>
                                        <p:tgtEl>
                                          <p:spTgt spid="16387"/>
                                        </p:tgtEl>
                                        <p:attrNameLst>
                                          <p:attrName>style.visibility</p:attrName>
                                        </p:attrNameLst>
                                      </p:cBhvr>
                                      <p:to>
                                        <p:strVal val="visible"/>
                                      </p:to>
                                    </p:set>
                                    <p:animEffect transition="in" filter="fade">
                                      <p:cBhvr>
                                        <p:cTn id="21"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Communications_white">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27505</TotalTime>
  <Words>828</Words>
  <Application>Microsoft Office PowerPoint</Application>
  <PresentationFormat>On-screen Show (4:3)</PresentationFormat>
  <Paragraphs>175</Paragraphs>
  <Slides>29</Slides>
  <Notes>1</Notes>
  <HiddenSlides>0</HiddenSlides>
  <MMClips>1</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Communications_white</vt:lpstr>
      <vt:lpstr>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Rotary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 WS-06</dc:creator>
  <cp:lastModifiedBy>Ken</cp:lastModifiedBy>
  <cp:revision>920</cp:revision>
  <cp:lastPrinted>2015-05-21T07:01:43Z</cp:lastPrinted>
  <dcterms:created xsi:type="dcterms:W3CDTF">2010-04-16T20:11:30Z</dcterms:created>
  <dcterms:modified xsi:type="dcterms:W3CDTF">2017-05-25T07:21:13Z</dcterms:modified>
</cp:coreProperties>
</file>